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notesMasterIdLst>
    <p:notesMasterId r:id="rId20"/>
  </p:notesMasterIdLst>
  <p:sldIdLst>
    <p:sldId id="5076" r:id="rId4"/>
    <p:sldId id="5087" r:id="rId5"/>
    <p:sldId id="5083" r:id="rId6"/>
    <p:sldId id="5095" r:id="rId7"/>
    <p:sldId id="5079" r:id="rId8"/>
    <p:sldId id="260" r:id="rId9"/>
    <p:sldId id="5080" r:id="rId10"/>
    <p:sldId id="5093" r:id="rId11"/>
    <p:sldId id="5094" r:id="rId12"/>
    <p:sldId id="267" r:id="rId13"/>
    <p:sldId id="271" r:id="rId14"/>
    <p:sldId id="274" r:id="rId15"/>
    <p:sldId id="277" r:id="rId16"/>
    <p:sldId id="278" r:id="rId17"/>
    <p:sldId id="262" r:id="rId18"/>
    <p:sldId id="5088"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4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5C7"/>
    <a:srgbClr val="91C301"/>
    <a:srgbClr val="00B1DA"/>
    <a:srgbClr val="A3E7FF"/>
    <a:srgbClr val="F1FCFD"/>
    <a:srgbClr val="680000"/>
    <a:srgbClr val="0D005C"/>
    <a:srgbClr val="F8F8FF"/>
    <a:srgbClr val="F8EBFF"/>
    <a:srgbClr val="FFEB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4" autoAdjust="0"/>
    <p:restoredTop sz="97518" autoAdjust="0"/>
  </p:normalViewPr>
  <p:slideViewPr>
    <p:cSldViewPr snapToGrid="0" showGuides="1">
      <p:cViewPr varScale="1">
        <p:scale>
          <a:sx n="141" d="100"/>
          <a:sy n="141" d="100"/>
        </p:scale>
        <p:origin x="528" y="120"/>
      </p:cViewPr>
      <p:guideLst>
        <p:guide orient="horz" pos="548"/>
        <p:guide pos="2880"/>
      </p:guideLst>
    </p:cSldViewPr>
  </p:slideViewPr>
  <p:notesTextViewPr>
    <p:cViewPr>
      <p:scale>
        <a:sx n="3" d="2"/>
        <a:sy n="3" d="2"/>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1.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36B0E09C-B138-44BF-8BF1-223AE6537394}"/>
    <pc:docChg chg="undo custSel modSld">
      <pc:chgData name="Thomas Stockhammer" userId="2aa20ba2-ba43-46c1-9e8b-e40494025eed" providerId="ADAL" clId="{36B0E09C-B138-44BF-8BF1-223AE6537394}" dt="2024-06-12T10:15:00.518" v="106" actId="14100"/>
      <pc:docMkLst>
        <pc:docMk/>
      </pc:docMkLst>
      <pc:sldChg chg="modSp mod">
        <pc:chgData name="Thomas Stockhammer" userId="2aa20ba2-ba43-46c1-9e8b-e40494025eed" providerId="ADAL" clId="{36B0E09C-B138-44BF-8BF1-223AE6537394}" dt="2024-06-12T10:15:00.518" v="106" actId="14100"/>
        <pc:sldMkLst>
          <pc:docMk/>
          <pc:sldMk cId="3204241110" sldId="5076"/>
        </pc:sldMkLst>
        <pc:spChg chg="mod">
          <ac:chgData name="Thomas Stockhammer" userId="2aa20ba2-ba43-46c1-9e8b-e40494025eed" providerId="ADAL" clId="{36B0E09C-B138-44BF-8BF1-223AE6537394}" dt="2024-06-12T10:15:00.518" v="106" actId="14100"/>
          <ac:spMkLst>
            <pc:docMk/>
            <pc:sldMk cId="3204241110" sldId="5076"/>
            <ac:spMk id="6" creationId="{C518F97F-36C5-2B8D-683C-C53F793C7484}"/>
          </ac:spMkLst>
        </pc:spChg>
      </pc:sldChg>
      <pc:sldChg chg="mod modShow">
        <pc:chgData name="Thomas Stockhammer" userId="2aa20ba2-ba43-46c1-9e8b-e40494025eed" providerId="ADAL" clId="{36B0E09C-B138-44BF-8BF1-223AE6537394}" dt="2024-06-12T10:13:41.524" v="8" actId="729"/>
        <pc:sldMkLst>
          <pc:docMk/>
          <pc:sldMk cId="803155293" sldId="5080"/>
        </pc:sldMkLst>
      </pc:sldChg>
      <pc:sldChg chg="mod modShow">
        <pc:chgData name="Thomas Stockhammer" userId="2aa20ba2-ba43-46c1-9e8b-e40494025eed" providerId="ADAL" clId="{36B0E09C-B138-44BF-8BF1-223AE6537394}" dt="2024-06-12T10:13:26.374" v="7" actId="729"/>
        <pc:sldMkLst>
          <pc:docMk/>
          <pc:sldMk cId="2362878996" sldId="5083"/>
        </pc:sldMkLst>
      </pc:sldChg>
      <pc:sldChg chg="modSp mod">
        <pc:chgData name="Thomas Stockhammer" userId="2aa20ba2-ba43-46c1-9e8b-e40494025eed" providerId="ADAL" clId="{36B0E09C-B138-44BF-8BF1-223AE6537394}" dt="2024-06-12T08:54:44.307" v="6" actId="108"/>
        <pc:sldMkLst>
          <pc:docMk/>
          <pc:sldMk cId="0" sldId="5093"/>
        </pc:sldMkLst>
        <pc:spChg chg="mod">
          <ac:chgData name="Thomas Stockhammer" userId="2aa20ba2-ba43-46c1-9e8b-e40494025eed" providerId="ADAL" clId="{36B0E09C-B138-44BF-8BF1-223AE6537394}" dt="2024-06-12T08:54:44.307" v="6" actId="108"/>
          <ac:spMkLst>
            <pc:docMk/>
            <pc:sldMk cId="0" sldId="5093"/>
            <ac:spMk id="322" creationId="{00000000-0000-0000-0000-000000000000}"/>
          </ac:spMkLst>
        </pc:spChg>
      </pc:sldChg>
      <pc:sldChg chg="mod modShow">
        <pc:chgData name="Thomas Stockhammer" userId="2aa20ba2-ba43-46c1-9e8b-e40494025eed" providerId="ADAL" clId="{36B0E09C-B138-44BF-8BF1-223AE6537394}" dt="2024-06-12T10:13:26.374" v="7" actId="729"/>
        <pc:sldMkLst>
          <pc:docMk/>
          <pc:sldMk cId="2411975214" sldId="509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Verdana" panose="020B0604030504040204"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Verdana" panose="020B0604030504040204" pitchFamily="34" charset="0"/>
              </a:defRPr>
            </a:lvl1pPr>
          </a:lstStyle>
          <a:p>
            <a:fld id="{532A8211-8686-4226-8D64-879067AAADEC}" type="datetimeFigureOut">
              <a:rPr lang="en-GB" smtClean="0"/>
              <a:pPr/>
              <a:t>12/06/2024</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Verdana" panose="020B060403050404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Verdana" panose="020B0604030504040204" pitchFamily="34" charset="0"/>
              </a:defRPr>
            </a:lvl1pPr>
          </a:lstStyle>
          <a:p>
            <a:fld id="{EC931C18-216C-4E42-B938-A96F94681C0F}" type="slidenum">
              <a:rPr lang="en-GB" smtClean="0"/>
              <a:pPr/>
              <a:t>‹#›</a:t>
            </a:fld>
            <a:endParaRPr lang="en-GB" dirty="0"/>
          </a:p>
        </p:txBody>
      </p:sp>
    </p:spTree>
    <p:extLst>
      <p:ext uri="{BB962C8B-B14F-4D97-AF65-F5344CB8AC3E}">
        <p14:creationId xmlns:p14="http://schemas.microsoft.com/office/powerpoint/2010/main" val="21558538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Verdana" panose="020B0604030504040204" pitchFamily="34" charset="0"/>
        <a:ea typeface="+mn-ea"/>
        <a:cs typeface="+mn-cs"/>
      </a:defRPr>
    </a:lvl1pPr>
    <a:lvl2pPr marL="342900" algn="l" defTabSz="685800" rtl="0" eaLnBrk="1" latinLnBrk="0" hangingPunct="1">
      <a:defRPr sz="900" kern="1200">
        <a:solidFill>
          <a:schemeClr val="tx1"/>
        </a:solidFill>
        <a:latin typeface="Verdana" panose="020B0604030504040204" pitchFamily="34" charset="0"/>
        <a:ea typeface="+mn-ea"/>
        <a:cs typeface="+mn-cs"/>
      </a:defRPr>
    </a:lvl2pPr>
    <a:lvl3pPr marL="685800" algn="l" defTabSz="685800" rtl="0" eaLnBrk="1" latinLnBrk="0" hangingPunct="1">
      <a:defRPr sz="900" kern="1200">
        <a:solidFill>
          <a:schemeClr val="tx1"/>
        </a:solidFill>
        <a:latin typeface="Verdana" panose="020B0604030504040204" pitchFamily="34" charset="0"/>
        <a:ea typeface="+mn-ea"/>
        <a:cs typeface="+mn-cs"/>
      </a:defRPr>
    </a:lvl3pPr>
    <a:lvl4pPr marL="1028700" algn="l" defTabSz="685800" rtl="0" eaLnBrk="1" latinLnBrk="0" hangingPunct="1">
      <a:defRPr sz="900" kern="1200">
        <a:solidFill>
          <a:schemeClr val="tx1"/>
        </a:solidFill>
        <a:latin typeface="Verdana" panose="020B0604030504040204" pitchFamily="34" charset="0"/>
        <a:ea typeface="+mn-ea"/>
        <a:cs typeface="+mn-cs"/>
      </a:defRPr>
    </a:lvl4pPr>
    <a:lvl5pPr marL="1371600" algn="l" defTabSz="685800" rtl="0" eaLnBrk="1" latinLnBrk="0" hangingPunct="1">
      <a:defRPr sz="900" kern="1200">
        <a:solidFill>
          <a:schemeClr val="tx1"/>
        </a:solidFill>
        <a:latin typeface="Verdana" panose="020B060403050404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99000"/>
              </a:lnSpc>
              <a:spcBef>
                <a:spcPct val="0"/>
              </a:spcBef>
              <a:spcAft>
                <a:spcPct val="0"/>
              </a:spcAft>
              <a:buClrTx/>
              <a:buSzTx/>
              <a:buFontTx/>
              <a:buNone/>
              <a:tabLst/>
              <a:defRPr/>
            </a:pPr>
            <a:fld id="{EC931C18-216C-4E42-B938-A96F94681C0F}" type="slidenum">
              <a:rPr kumimoji="0" lang="en-GB" sz="1600" b="0" i="0" u="none" strike="noStrike" kern="1200" cap="none" spc="0" normalizeH="0" baseline="0" noProof="0" smtClean="0">
                <a:ln>
                  <a:noFill/>
                </a:ln>
                <a:solidFill>
                  <a:srgbClr val="FFFFFF"/>
                </a:solidFill>
                <a:effectLst/>
                <a:uLnTx/>
                <a:uFillTx/>
                <a:latin typeface="Arial" panose="020B0604020202020204" pitchFamily="34" charset="0"/>
                <a:ea typeface="Arial" panose="020B0604020202020204" pitchFamily="34" charset="0"/>
                <a:cs typeface="+mn-cs"/>
                <a:sym typeface="Arial" panose="020B0604020202020204" pitchFamily="34" charset="0"/>
              </a:rPr>
              <a:pPr marL="0" marR="0" lvl="0" indent="0" algn="r" defTabSz="914400" rtl="0" eaLnBrk="1" fontAlgn="base" latinLnBrk="0" hangingPunct="1">
                <a:lnSpc>
                  <a:spcPct val="99000"/>
                </a:lnSpc>
                <a:spcBef>
                  <a:spcPct val="0"/>
                </a:spcBef>
                <a:spcAft>
                  <a:spcPct val="0"/>
                </a:spcAft>
                <a:buClrTx/>
                <a:buSzTx/>
                <a:buFontTx/>
                <a:buNone/>
                <a:tabLst/>
                <a:defRPr/>
              </a:pPr>
              <a:t>1</a:t>
            </a:fld>
            <a:endParaRPr kumimoji="0" lang="en-GB" sz="1600" b="0" i="0" u="none" strike="noStrike" kern="1200" cap="none" spc="0" normalizeH="0" baseline="0" noProof="0" dirty="0">
              <a:ln>
                <a:noFill/>
              </a:ln>
              <a:solidFill>
                <a:srgbClr val="FFFFFF"/>
              </a:solidFill>
              <a:effectLst/>
              <a:uLnTx/>
              <a:uFillTx/>
              <a:latin typeface="Arial" panose="020B0604020202020204" pitchFamily="34" charset="0"/>
              <a:ea typeface="Arial" panose="020B0604020202020204" pitchFamily="34" charset="0"/>
              <a:cs typeface="+mn-cs"/>
              <a:sym typeface="Arial" panose="020B0604020202020204" pitchFamily="34" charset="0"/>
            </a:endParaRPr>
          </a:p>
        </p:txBody>
      </p:sp>
    </p:spTree>
    <p:extLst>
      <p:ext uri="{BB962C8B-B14F-4D97-AF65-F5344CB8AC3E}">
        <p14:creationId xmlns:p14="http://schemas.microsoft.com/office/powerpoint/2010/main" val="342659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2a64ea286e4_1_108: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2a64ea286e4_1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56" name="Google Shape;356;g2a64ea286e4_1_108:notes"/>
          <p:cNvSpPr txBox="1">
            <a:spLocks noGrp="1"/>
          </p:cNvSpPr>
          <p:nvPr>
            <p:ph type="sldNum" idx="12"/>
          </p:nvPr>
        </p:nvSpPr>
        <p:spPr>
          <a:xfrm>
            <a:off x="3884614" y="8685214"/>
            <a:ext cx="2971800" cy="457200"/>
          </a:xfrm>
          <a:prstGeom prst="rect">
            <a:avLst/>
          </a:prstGeom>
          <a:noFill/>
          <a:ln>
            <a:noFill/>
          </a:ln>
        </p:spPr>
        <p:txBody>
          <a:bodyPr spcFirstLastPara="1" wrap="square" lIns="79725" tIns="79725" rIns="79725" bIns="79725" anchor="ctr" anchorCtr="0">
            <a:noAutofit/>
          </a:bodyPr>
          <a:lstStyle/>
          <a:p>
            <a:pPr marL="0" lvl="0" indent="0" algn="l" rtl="0">
              <a:spcBef>
                <a:spcPts val="0"/>
              </a:spcBef>
              <a:spcAft>
                <a:spcPts val="0"/>
              </a:spcAft>
              <a:buClr>
                <a:srgbClr val="000000"/>
              </a:buClr>
              <a:buFont typeface="Arial"/>
              <a:buNone/>
            </a:pPr>
            <a:fld id="{00000000-1234-1234-1234-123412341234}" type="slidenum">
              <a:rPr lang="en" sz="1200"/>
              <a:t>10</a:t>
            </a:fld>
            <a:endParaRPr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263bc83e8fe_7_0:notes"/>
          <p:cNvSpPr>
            <a:spLocks noGrp="1" noRot="1" noChangeAspect="1"/>
          </p:cNvSpPr>
          <p:nvPr>
            <p:ph type="sldImg" idx="2"/>
          </p:nvPr>
        </p:nvSpPr>
        <p:spPr>
          <a:xfrm>
            <a:off x="-455613" y="925513"/>
            <a:ext cx="8228013" cy="4629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g263bc83e8fe_7_0:notes"/>
          <p:cNvSpPr txBox="1">
            <a:spLocks noGrp="1"/>
          </p:cNvSpPr>
          <p:nvPr>
            <p:ph type="body" idx="1"/>
          </p:nvPr>
        </p:nvSpPr>
        <p:spPr>
          <a:xfrm>
            <a:off x="731520" y="5863590"/>
            <a:ext cx="5852100" cy="5555100"/>
          </a:xfrm>
          <a:prstGeom prst="rect">
            <a:avLst/>
          </a:prstGeom>
          <a:noFill/>
          <a:ln>
            <a:noFill/>
          </a:ln>
        </p:spPr>
        <p:txBody>
          <a:bodyPr spcFirstLastPara="1" wrap="square" lIns="112300" tIns="56150" rIns="112300" bIns="56150" anchor="t" anchorCtr="0">
            <a:noAutofit/>
          </a:bodyPr>
          <a:lstStyle/>
          <a:p>
            <a:pPr marL="0" lvl="0" indent="0" algn="l" rtl="0">
              <a:spcBef>
                <a:spcPts val="150"/>
              </a:spcBef>
              <a:spcAft>
                <a:spcPts val="0"/>
              </a:spcAft>
              <a:buClr>
                <a:schemeClr val="dk1"/>
              </a:buClr>
              <a:buSzPts val="900"/>
              <a:buFont typeface="Verdana"/>
              <a:buNone/>
            </a:pPr>
            <a:endParaRPr dirty="0"/>
          </a:p>
        </p:txBody>
      </p:sp>
      <p:sp>
        <p:nvSpPr>
          <p:cNvPr id="411" name="Google Shape;411;g263bc83e8fe_7_0:notes"/>
          <p:cNvSpPr txBox="1">
            <a:spLocks noGrp="1"/>
          </p:cNvSpPr>
          <p:nvPr>
            <p:ph type="sldNum" idx="12"/>
          </p:nvPr>
        </p:nvSpPr>
        <p:spPr>
          <a:xfrm>
            <a:off x="4143588" y="11725039"/>
            <a:ext cx="3169800" cy="617100"/>
          </a:xfrm>
          <a:prstGeom prst="rect">
            <a:avLst/>
          </a:prstGeom>
          <a:noFill/>
          <a:ln>
            <a:noFill/>
          </a:ln>
        </p:spPr>
        <p:txBody>
          <a:bodyPr spcFirstLastPara="1" wrap="square" lIns="112300" tIns="56150" rIns="112300" bIns="5615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6184ae365f_1_177:notes"/>
          <p:cNvSpPr txBox="1">
            <a:spLocks noGrp="1"/>
          </p:cNvSpPr>
          <p:nvPr>
            <p:ph type="body" idx="1"/>
          </p:nvPr>
        </p:nvSpPr>
        <p:spPr>
          <a:xfrm>
            <a:off x="731520" y="5863590"/>
            <a:ext cx="5852100" cy="5555100"/>
          </a:xfrm>
          <a:prstGeom prst="rect">
            <a:avLst/>
          </a:prstGeom>
          <a:noFill/>
          <a:ln>
            <a:noFill/>
          </a:ln>
        </p:spPr>
        <p:txBody>
          <a:bodyPr spcFirstLastPara="1" wrap="square" lIns="112300" tIns="56150" rIns="112300" bIns="56150" anchor="t" anchorCtr="0">
            <a:noAutofit/>
          </a:bodyPr>
          <a:lstStyle/>
          <a:p>
            <a:pPr marL="0" lvl="0" indent="0" algn="l" rtl="0">
              <a:spcBef>
                <a:spcPts val="150"/>
              </a:spcBef>
              <a:spcAft>
                <a:spcPts val="0"/>
              </a:spcAft>
              <a:buClr>
                <a:schemeClr val="dk1"/>
              </a:buClr>
              <a:buSzPts val="500"/>
              <a:buFont typeface="Calibri"/>
              <a:buNone/>
            </a:pPr>
            <a:endParaRPr dirty="0"/>
          </a:p>
        </p:txBody>
      </p:sp>
      <p:sp>
        <p:nvSpPr>
          <p:cNvPr id="288" name="Google Shape;288;g26184ae365f_1_177:notes"/>
          <p:cNvSpPr>
            <a:spLocks noGrp="1" noRot="1" noChangeAspect="1"/>
          </p:cNvSpPr>
          <p:nvPr>
            <p:ph type="sldImg" idx="2"/>
          </p:nvPr>
        </p:nvSpPr>
        <p:spPr>
          <a:xfrm>
            <a:off x="-455613" y="925513"/>
            <a:ext cx="8228013" cy="4629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g243d856769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6" name="Google Shape;506;g243d856769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g263bc83e8fe_1_134:notes"/>
          <p:cNvSpPr txBox="1">
            <a:spLocks noGrp="1"/>
          </p:cNvSpPr>
          <p:nvPr>
            <p:ph type="body" idx="1"/>
          </p:nvPr>
        </p:nvSpPr>
        <p:spPr>
          <a:xfrm>
            <a:off x="685800" y="4343400"/>
            <a:ext cx="5486400" cy="4114800"/>
          </a:xfrm>
          <a:prstGeom prst="rect">
            <a:avLst/>
          </a:prstGeom>
        </p:spPr>
        <p:txBody>
          <a:bodyPr spcFirstLastPara="1" wrap="square" lIns="79725" tIns="79725" rIns="79725" bIns="79725" anchor="t" anchorCtr="0">
            <a:noAutofit/>
          </a:bodyPr>
          <a:lstStyle/>
          <a:p>
            <a:pPr marL="0" lvl="0" indent="0" algn="l" rtl="0">
              <a:spcBef>
                <a:spcPts val="0"/>
              </a:spcBef>
              <a:spcAft>
                <a:spcPts val="0"/>
              </a:spcAft>
              <a:buNone/>
            </a:pPr>
            <a:endParaRPr dirty="0"/>
          </a:p>
        </p:txBody>
      </p:sp>
      <p:sp>
        <p:nvSpPr>
          <p:cNvPr id="527" name="Google Shape;527;g263bc83e8fe_1_134: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2996a3447a3_0_101:notes"/>
          <p:cNvSpPr>
            <a:spLocks noGrp="1" noRot="1" noChangeAspect="1"/>
          </p:cNvSpPr>
          <p:nvPr>
            <p:ph type="sldImg" idx="2"/>
          </p:nvPr>
        </p:nvSpPr>
        <p:spPr>
          <a:xfrm>
            <a:off x="-455613" y="925513"/>
            <a:ext cx="8228013" cy="4629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2996a3447a3_0_101:notes"/>
          <p:cNvSpPr txBox="1">
            <a:spLocks noGrp="1"/>
          </p:cNvSpPr>
          <p:nvPr>
            <p:ph type="body" idx="1"/>
          </p:nvPr>
        </p:nvSpPr>
        <p:spPr>
          <a:xfrm>
            <a:off x="731520" y="5863590"/>
            <a:ext cx="5852100" cy="5555100"/>
          </a:xfrm>
          <a:prstGeom prst="rect">
            <a:avLst/>
          </a:prstGeom>
        </p:spPr>
        <p:txBody>
          <a:bodyPr spcFirstLastPara="1" wrap="square" lIns="112300" tIns="56150" rIns="112300" bIns="56150" anchor="t" anchorCtr="0">
            <a:noAutofit/>
          </a:bodyPr>
          <a:lstStyle/>
          <a:p>
            <a:pPr marL="0" lvl="0" indent="0" algn="l" rtl="0">
              <a:spcBef>
                <a:spcPts val="150"/>
              </a:spcBef>
              <a:spcAft>
                <a:spcPts val="0"/>
              </a:spcAft>
              <a:buNone/>
            </a:pPr>
            <a:endParaRPr dirty="0"/>
          </a:p>
        </p:txBody>
      </p:sp>
      <p:sp>
        <p:nvSpPr>
          <p:cNvPr id="159" name="Google Shape;159;g2996a3447a3_0_101:notes"/>
          <p:cNvSpPr txBox="1">
            <a:spLocks noGrp="1"/>
          </p:cNvSpPr>
          <p:nvPr>
            <p:ph type="sldNum" idx="12"/>
          </p:nvPr>
        </p:nvSpPr>
        <p:spPr>
          <a:xfrm>
            <a:off x="4143588" y="11725039"/>
            <a:ext cx="3169800" cy="617100"/>
          </a:xfrm>
          <a:prstGeom prst="rect">
            <a:avLst/>
          </a:prstGeom>
        </p:spPr>
        <p:txBody>
          <a:bodyPr spcFirstLastPara="1" wrap="square" lIns="112300" tIns="56150" rIns="112300" bIns="5615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C248CA66-D627-42A0-BF1C-84F239AF9F4A}" type="slidenum">
              <a:rPr lang="en-US" smtClean="0"/>
              <a:pPr>
                <a:defRPr/>
              </a:pPr>
              <a:t>2</a:t>
            </a:fld>
            <a:endParaRPr lang="en-US" dirty="0"/>
          </a:p>
        </p:txBody>
      </p:sp>
    </p:spTree>
    <p:extLst>
      <p:ext uri="{BB962C8B-B14F-4D97-AF65-F5344CB8AC3E}">
        <p14:creationId xmlns:p14="http://schemas.microsoft.com/office/powerpoint/2010/main" val="2363773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99000"/>
              </a:lnSpc>
              <a:spcBef>
                <a:spcPct val="0"/>
              </a:spcBef>
              <a:spcAft>
                <a:spcPct val="0"/>
              </a:spcAft>
              <a:buClrTx/>
              <a:buSzTx/>
              <a:buFontTx/>
              <a:buNone/>
              <a:tabLst/>
              <a:defRPr/>
            </a:pPr>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99000"/>
              </a:lnSpc>
              <a:spcBef>
                <a:spcPct val="0"/>
              </a:spcBef>
              <a:spcAft>
                <a:spcPct val="0"/>
              </a:spcAft>
              <a:buClrTx/>
              <a:buSzTx/>
              <a:buFontTx/>
              <a:buNone/>
              <a:tabLst/>
              <a:defRPr/>
            </a:pPr>
            <a:fld id="{C248CA66-D627-42A0-BF1C-84F239AF9F4A}" type="slidenum">
              <a:rPr kumimoji="0" lang="en-US" sz="1600" b="0" i="0" u="none" strike="noStrike" kern="1200" cap="none" spc="0" normalizeH="0" baseline="0" noProof="0" smtClean="0">
                <a:ln>
                  <a:noFill/>
                </a:ln>
                <a:solidFill>
                  <a:srgbClr val="FFFFFF"/>
                </a:solidFill>
                <a:effectLst/>
                <a:uLnTx/>
                <a:uFillTx/>
                <a:latin typeface="Myriad Set Text" charset="0"/>
                <a:ea typeface="ヒラギノ角ゴ ProN W3" charset="-128"/>
                <a:cs typeface="+mn-cs"/>
                <a:sym typeface="Myriad Set Text" charset="0"/>
              </a:rPr>
              <a:pPr marL="0" marR="0" lvl="0" indent="0" algn="r" defTabSz="914400" rtl="0" eaLnBrk="1" fontAlgn="base" latinLnBrk="0" hangingPunct="1">
                <a:lnSpc>
                  <a:spcPct val="99000"/>
                </a:lnSpc>
                <a:spcBef>
                  <a:spcPct val="0"/>
                </a:spcBef>
                <a:spcAft>
                  <a:spcPct val="0"/>
                </a:spcAft>
                <a:buClrTx/>
                <a:buSzTx/>
                <a:buFontTx/>
                <a:buNone/>
                <a:tabLst/>
                <a:defRPr/>
              </a:pPr>
              <a:t>3</a:t>
            </a:fld>
            <a:endParaRPr kumimoji="0" lang="en-US" sz="1600" b="0" i="0" u="none" strike="noStrike" kern="1200" cap="none" spc="0" normalizeH="0" baseline="0" noProof="0" dirty="0">
              <a:ln>
                <a:noFill/>
              </a:ln>
              <a:solidFill>
                <a:srgbClr val="FFFFFF"/>
              </a:solidFill>
              <a:effectLst/>
              <a:uLnTx/>
              <a:uFillTx/>
              <a:latin typeface="Myriad Set Text" charset="0"/>
              <a:ea typeface="ヒラギノ角ゴ ProN W3" charset="-128"/>
              <a:cs typeface="+mn-cs"/>
              <a:sym typeface="Myriad Set Text" charset="0"/>
            </a:endParaRPr>
          </a:p>
        </p:txBody>
      </p:sp>
    </p:spTree>
    <p:extLst>
      <p:ext uri="{BB962C8B-B14F-4D97-AF65-F5344CB8AC3E}">
        <p14:creationId xmlns:p14="http://schemas.microsoft.com/office/powerpoint/2010/main" val="4210709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931C18-216C-4E42-B938-A96F94681C0F}" type="slidenum">
              <a:rPr kumimoji="0" lang="en-GB" sz="1200" b="0" i="0" u="none" strike="noStrike" kern="1200" cap="none" spc="0" normalizeH="0" baseline="0" noProof="0" smtClean="0">
                <a:ln>
                  <a:noFill/>
                </a:ln>
                <a:solidFill>
                  <a:prstClr val="black"/>
                </a:solidFill>
                <a:effectLst/>
                <a:uLnTx/>
                <a:uFillTx/>
                <a:latin typeface="Verdana" panose="020B0604030504040204" pitchFamily="34" charset="0"/>
                <a:ea typeface="Arial" panose="020B0604020202020204" pitchFamily="34" charset="0"/>
                <a:cs typeface="+mn-cs"/>
                <a:sym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Verdana" panose="020B0604030504040204" pitchFamily="34" charset="0"/>
              <a:ea typeface="Arial" panose="020B0604020202020204" pitchFamily="34" charset="0"/>
              <a:cs typeface="+mn-cs"/>
              <a:sym typeface="Arial" panose="020B0604020202020204" pitchFamily="34" charset="0"/>
            </a:endParaRPr>
          </a:p>
        </p:txBody>
      </p:sp>
    </p:spTree>
    <p:extLst>
      <p:ext uri="{BB962C8B-B14F-4D97-AF65-F5344CB8AC3E}">
        <p14:creationId xmlns:p14="http://schemas.microsoft.com/office/powerpoint/2010/main" val="623691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1800" b="0" kern="0" dirty="0">
              <a:effectLst/>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931C18-216C-4E42-B938-A96F94681C0F}" type="slidenum">
              <a:rPr kumimoji="0" lang="en-GB" sz="1200" b="0" i="0" u="none" strike="noStrike" kern="1200" cap="none" spc="0" normalizeH="0" baseline="0" noProof="0" smtClean="0">
                <a:ln>
                  <a:noFill/>
                </a:ln>
                <a:solidFill>
                  <a:prstClr val="black"/>
                </a:solidFill>
                <a:effectLst/>
                <a:uLnTx/>
                <a:uFillTx/>
                <a:latin typeface="Verdana" panose="020B0604030504040204" pitchFamily="34" charset="0"/>
                <a:ea typeface="Arial" panose="020B0604020202020204" pitchFamily="34" charset="0"/>
                <a:cs typeface="+mn-cs"/>
                <a:sym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Verdana" panose="020B0604030504040204" pitchFamily="34" charset="0"/>
              <a:ea typeface="Arial" panose="020B0604020202020204" pitchFamily="34" charset="0"/>
              <a:cs typeface="+mn-cs"/>
              <a:sym typeface="Arial" panose="020B0604020202020204" pitchFamily="34" charset="0"/>
            </a:endParaRPr>
          </a:p>
        </p:txBody>
      </p:sp>
    </p:spTree>
    <p:extLst>
      <p:ext uri="{BB962C8B-B14F-4D97-AF65-F5344CB8AC3E}">
        <p14:creationId xmlns:p14="http://schemas.microsoft.com/office/powerpoint/2010/main" val="1082109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a64ea286e4_1_0:notes"/>
          <p:cNvSpPr txBox="1">
            <a:spLocks noGrp="1"/>
          </p:cNvSpPr>
          <p:nvPr>
            <p:ph type="body" idx="1"/>
          </p:nvPr>
        </p:nvSpPr>
        <p:spPr>
          <a:xfrm>
            <a:off x="731520" y="5863590"/>
            <a:ext cx="5852100" cy="5555100"/>
          </a:xfrm>
          <a:prstGeom prst="rect">
            <a:avLst/>
          </a:prstGeom>
          <a:noFill/>
          <a:ln>
            <a:noFill/>
          </a:ln>
        </p:spPr>
        <p:txBody>
          <a:bodyPr spcFirstLastPara="1" wrap="square" lIns="112300" tIns="56150" rIns="112300" bIns="56150" anchor="t" anchorCtr="0">
            <a:noAutofit/>
          </a:bodyPr>
          <a:lstStyle/>
          <a:p>
            <a:pPr marL="0" lvl="0" indent="0" algn="l" rtl="0">
              <a:spcBef>
                <a:spcPts val="150"/>
              </a:spcBef>
              <a:spcAft>
                <a:spcPts val="0"/>
              </a:spcAft>
              <a:buClr>
                <a:schemeClr val="dk1"/>
              </a:buClr>
              <a:buSzPts val="900"/>
              <a:buFont typeface="Verdana"/>
              <a:buNone/>
            </a:pPr>
            <a:r>
              <a:rPr lang="en"/>
              <a:t>This is the structure of the Forum since we have recently incorporated. Any organization can join to become a Participant member with no membership fee to participate in any Forum Domain Groups that interest them. Organizations that wish to have a voice and vote in the management and direction of the Forum can become Principal members through paying a membership fee that scales from fifty US dollars for a single person company up to ten thousand US dollars for the largest corporation. Principal members may participate in oversight of the Domain Group Pipeline and stand for election and vote in Board elections. The Forum is a non-profit and so any membership dues are used to fund Forum operations and projects. To enable participation by diverse organizations, membership fees are waived for non-profits and standardization organizations.</a:t>
            </a:r>
            <a:endParaRPr dirty="0"/>
          </a:p>
        </p:txBody>
      </p:sp>
      <p:sp>
        <p:nvSpPr>
          <p:cNvPr id="261" name="Google Shape;261;g2a64ea286e4_1_0:notes"/>
          <p:cNvSpPr>
            <a:spLocks noGrp="1" noRot="1" noChangeAspect="1"/>
          </p:cNvSpPr>
          <p:nvPr>
            <p:ph type="sldImg" idx="2"/>
          </p:nvPr>
        </p:nvSpPr>
        <p:spPr>
          <a:xfrm>
            <a:off x="-455613" y="925513"/>
            <a:ext cx="8228013" cy="4629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800" b="0" kern="0" dirty="0">
                <a:effectLst/>
                <a:latin typeface="Calibri" panose="020F0502020204030204" pitchFamily="34" charset="0"/>
                <a:cs typeface="Times New Roman" panose="02020603050405020304" pitchFamily="18" charset="0"/>
              </a:rPr>
              <a:t>But such a large membership also creates interesting challenges on how to ORGANIZE for effective action and decision making. The Forum follows a consensus-based, bottom-up, three-step process to identify projects where the Forum membership wishes to focus. The first step is to live poll the membership to suggest their most important metaverse-related topics – and we currently have an active list of over 200 topics and growing. Step two is to gather those topics into a few dozen Domains and for the membership to upvote those they consider to be most important. The list of Domains here is sorted according to current member priorities and contains both technical domains such as 3D asset interoperability, digital twins, avatars/apparel, and user identity – but also non-technical topics including Privacy, Security, and Inclusion – which actually has been voted to #1 – an indication of the interest in ensuring the metaverse avoids some of the mistakes of today’s social media environment. The third step is to create focused Domain Groups under agreed Charters to execute pragmatic projects focused on solving interoperability issues IN those Domains that will provide immediate benefits to members and the wider industry.</a:t>
            </a:r>
            <a:endParaRPr lang="en-US" b="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C931C18-216C-4E42-B938-A96F94681C0F}" type="slidenum">
              <a:rPr kumimoji="0" lang="en-GB" sz="1200" b="0" i="0" u="none" strike="noStrike" kern="1200" cap="none" spc="0" normalizeH="0" baseline="0" noProof="0" smtClean="0">
                <a:ln>
                  <a:noFill/>
                </a:ln>
                <a:solidFill>
                  <a:prstClr val="black"/>
                </a:solidFill>
                <a:effectLst/>
                <a:uLnTx/>
                <a:uFillTx/>
                <a:latin typeface="Verdana" panose="020B0604030504040204" pitchFamily="34" charset="0"/>
                <a:ea typeface="Arial" panose="020B0604020202020204" pitchFamily="34" charset="0"/>
                <a:cs typeface="+mn-cs"/>
                <a:sym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dirty="0">
              <a:ln>
                <a:noFill/>
              </a:ln>
              <a:solidFill>
                <a:prstClr val="black"/>
              </a:solidFill>
              <a:effectLst/>
              <a:uLnTx/>
              <a:uFillTx/>
              <a:latin typeface="Verdana" panose="020B0604030504040204" pitchFamily="34" charset="0"/>
              <a:ea typeface="Arial" panose="020B0604020202020204" pitchFamily="34" charset="0"/>
              <a:cs typeface="+mn-cs"/>
              <a:sym typeface="Arial" panose="020B0604020202020204" pitchFamily="34" charset="0"/>
            </a:endParaRPr>
          </a:p>
        </p:txBody>
      </p:sp>
    </p:spTree>
    <p:extLst>
      <p:ext uri="{BB962C8B-B14F-4D97-AF65-F5344CB8AC3E}">
        <p14:creationId xmlns:p14="http://schemas.microsoft.com/office/powerpoint/2010/main" val="1261330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a63d9db8f6_0_162:notes"/>
          <p:cNvSpPr>
            <a:spLocks noGrp="1" noRot="1" noChangeAspect="1"/>
          </p:cNvSpPr>
          <p:nvPr>
            <p:ph type="sldImg" idx="2"/>
          </p:nvPr>
        </p:nvSpPr>
        <p:spPr>
          <a:xfrm>
            <a:off x="-455613" y="925513"/>
            <a:ext cx="8228013" cy="4629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g2a63d9db8f6_0_162:notes"/>
          <p:cNvSpPr txBox="1">
            <a:spLocks noGrp="1"/>
          </p:cNvSpPr>
          <p:nvPr>
            <p:ph type="body" idx="1"/>
          </p:nvPr>
        </p:nvSpPr>
        <p:spPr>
          <a:xfrm>
            <a:off x="731520" y="5863590"/>
            <a:ext cx="5852100" cy="5555100"/>
          </a:xfrm>
          <a:prstGeom prst="rect">
            <a:avLst/>
          </a:prstGeom>
          <a:noFill/>
          <a:ln>
            <a:noFill/>
          </a:ln>
        </p:spPr>
        <p:txBody>
          <a:bodyPr spcFirstLastPara="1" wrap="square" lIns="115125" tIns="57525" rIns="115125" bIns="57525" anchor="t" anchorCtr="0">
            <a:noAutofit/>
          </a:bodyPr>
          <a:lstStyle/>
          <a:p>
            <a:pPr marL="0" marR="0" lvl="0" indent="0" algn="l" rtl="0">
              <a:lnSpc>
                <a:spcPct val="100000"/>
              </a:lnSpc>
              <a:spcBef>
                <a:spcPts val="0"/>
              </a:spcBef>
              <a:spcAft>
                <a:spcPts val="0"/>
              </a:spcAft>
              <a:buClr>
                <a:schemeClr val="dk1"/>
              </a:buClr>
              <a:buSzPts val="1900"/>
              <a:buFont typeface="Verdana"/>
              <a:buNone/>
            </a:pPr>
            <a:endParaRPr sz="1400" b="0" dirty="0"/>
          </a:p>
        </p:txBody>
      </p:sp>
      <p:sp>
        <p:nvSpPr>
          <p:cNvPr id="319" name="Google Shape;319;g2a63d9db8f6_0_162:notes"/>
          <p:cNvSpPr txBox="1">
            <a:spLocks noGrp="1"/>
          </p:cNvSpPr>
          <p:nvPr>
            <p:ph type="sldNum" idx="12"/>
          </p:nvPr>
        </p:nvSpPr>
        <p:spPr>
          <a:xfrm>
            <a:off x="4143588" y="11725039"/>
            <a:ext cx="3169800" cy="617100"/>
          </a:xfrm>
          <a:prstGeom prst="rect">
            <a:avLst/>
          </a:prstGeom>
          <a:noFill/>
          <a:ln>
            <a:noFill/>
          </a:ln>
        </p:spPr>
        <p:txBody>
          <a:bodyPr spcFirstLastPara="1" wrap="square" lIns="115125" tIns="57525" rIns="115125" bIns="57525" anchor="b" anchorCtr="0">
            <a:noAutofit/>
          </a:bodyPr>
          <a:lstStyle/>
          <a:p>
            <a:pPr marL="0" marR="0" lvl="0" indent="0" algn="r" rtl="0">
              <a:lnSpc>
                <a:spcPct val="100000"/>
              </a:lnSpc>
              <a:spcBef>
                <a:spcPts val="0"/>
              </a:spcBef>
              <a:spcAft>
                <a:spcPts val="0"/>
              </a:spcAft>
              <a:buClr>
                <a:srgbClr val="000000"/>
              </a:buClr>
              <a:buSzPts val="1200"/>
              <a:buFont typeface="Verdana"/>
              <a:buNone/>
            </a:pPr>
            <a:fld id="{00000000-1234-1234-1234-123412341234}" type="slidenum">
              <a:rPr lang="en" sz="1200" b="0" i="0" u="none" strike="noStrike" cap="none">
                <a:solidFill>
                  <a:srgbClr val="000000"/>
                </a:solidFill>
                <a:latin typeface="Verdana"/>
                <a:ea typeface="Verdana"/>
                <a:cs typeface="Verdana"/>
                <a:sym typeface="Verdana"/>
              </a:rPr>
              <a:t>8</a:t>
            </a:fld>
            <a:endParaRPr sz="1200" b="0" i="0" u="none" strike="noStrike" cap="none" dirty="0">
              <a:solidFill>
                <a:srgbClr val="000000"/>
              </a:solidFill>
              <a:latin typeface="Verdana"/>
              <a:ea typeface="Verdana"/>
              <a:cs typeface="Verdana"/>
              <a:sym typeface="Verdana"/>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2a653605dbb_5_41: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g2a653605dbb_5_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Shape&#10;&#10;Description automatically generated with medium confidence">
            <a:extLst>
              <a:ext uri="{FF2B5EF4-FFF2-40B4-BE49-F238E27FC236}">
                <a16:creationId xmlns:a16="http://schemas.microsoft.com/office/drawing/2014/main" id="{52FEBAAC-2EE7-4AA7-BAC7-9149024A9C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2344" y="47997"/>
            <a:ext cx="2571186" cy="714218"/>
          </a:xfrm>
          <a:prstGeom prst="rect">
            <a:avLst/>
          </a:prstGeom>
        </p:spPr>
      </p:pic>
      <p:sp>
        <p:nvSpPr>
          <p:cNvPr id="2" name="Title 1"/>
          <p:cNvSpPr>
            <a:spLocks noGrp="1"/>
          </p:cNvSpPr>
          <p:nvPr>
            <p:ph type="ctrTitle"/>
          </p:nvPr>
        </p:nvSpPr>
        <p:spPr>
          <a:xfrm>
            <a:off x="513992" y="1905765"/>
            <a:ext cx="7487008" cy="480131"/>
          </a:xfrm>
        </p:spPr>
        <p:txBody>
          <a:bodyPr anchor="b"/>
          <a:lstStyle>
            <a:lvl1pPr algn="l">
              <a:defRPr sz="2800"/>
            </a:lvl1pPr>
          </a:lstStyle>
          <a:p>
            <a:r>
              <a:rPr lang="en-US"/>
              <a:t>Click to edit Master title style</a:t>
            </a:r>
            <a:endParaRPr lang="en-US" dirty="0"/>
          </a:p>
        </p:txBody>
      </p:sp>
      <p:sp>
        <p:nvSpPr>
          <p:cNvPr id="3" name="Subtitle 2"/>
          <p:cNvSpPr>
            <a:spLocks noGrp="1"/>
          </p:cNvSpPr>
          <p:nvPr>
            <p:ph type="subTitle" idx="1"/>
          </p:nvPr>
        </p:nvSpPr>
        <p:spPr>
          <a:xfrm>
            <a:off x="513992" y="2388171"/>
            <a:ext cx="7487008" cy="341632"/>
          </a:xfrm>
        </p:spPr>
        <p:txBody>
          <a:bodyPr>
            <a:spAutoFit/>
          </a:bodyPr>
          <a:lstStyle>
            <a:lvl1pPr marL="0" indent="0" algn="l">
              <a:buNone/>
              <a:defRPr sz="1800">
                <a:solidFill>
                  <a:schemeClr val="tx1">
                    <a:lumMod val="65000"/>
                    <a:lumOff val="3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115174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380143" y="739740"/>
            <a:ext cx="8368301" cy="4403760"/>
          </a:xfrm>
        </p:spPr>
        <p:txBody>
          <a:bodyPr>
            <a:normAutofit/>
          </a:bodyPr>
          <a:lstStyle>
            <a:lvl1pPr marL="114300" indent="-114300">
              <a:defRPr sz="1200"/>
            </a:lvl1pPr>
            <a:lvl2pPr marL="460375" indent="-117475">
              <a:defRPr sz="1050"/>
            </a:lvl2pPr>
            <a:lvl3pPr marL="800100" indent="-114300">
              <a:defRPr sz="1000"/>
            </a:lvl3pPr>
            <a:lvl4pPr marL="1144588" indent="-115888">
              <a:defRPr sz="900"/>
            </a:lvl4pPr>
            <a:lvl5pPr marL="1484313" indent="-112713">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00662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Short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380143" y="739740"/>
            <a:ext cx="4641129" cy="4403760"/>
          </a:xfrm>
        </p:spPr>
        <p:txBody>
          <a:bodyPr>
            <a:normAutofit/>
          </a:bodyPr>
          <a:lstStyle>
            <a:lvl1pPr marL="114300" indent="-114300">
              <a:defRPr sz="1200"/>
            </a:lvl1pPr>
            <a:lvl2pPr marL="460375" indent="-117475">
              <a:defRPr sz="1050"/>
            </a:lvl2pPr>
            <a:lvl3pPr marL="800100" indent="-114300">
              <a:defRPr sz="1000"/>
            </a:lvl3pPr>
            <a:lvl4pPr marL="1144588" indent="-115888">
              <a:defRPr sz="900"/>
            </a:lvl4pPr>
            <a:lvl5pPr marL="1484313" indent="-112713">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86736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0144" y="288312"/>
            <a:ext cx="8695144" cy="369332"/>
          </a:xfrm>
        </p:spPr>
        <p:txBody>
          <a:bodyPr/>
          <a:lstStyle>
            <a:lvl1pPr>
              <a:defRPr sz="2000"/>
            </a:lvl1pPr>
          </a:lstStyle>
          <a:p>
            <a:r>
              <a:rPr lang="en-US"/>
              <a:t>Click to edit Master title style</a:t>
            </a:r>
            <a:endParaRPr lang="en-US" dirty="0"/>
          </a:p>
        </p:txBody>
      </p:sp>
    </p:spTree>
    <p:extLst>
      <p:ext uri="{BB962C8B-B14F-4D97-AF65-F5344CB8AC3E}">
        <p14:creationId xmlns:p14="http://schemas.microsoft.com/office/powerpoint/2010/main" val="861627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0824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0144" y="288312"/>
            <a:ext cx="8695144" cy="369332"/>
          </a:xfrm>
          <a:prstGeom prst="rect">
            <a:avLst/>
          </a:prstGeom>
        </p:spPr>
        <p:txBody>
          <a:bodyPr vert="horz" wrap="square" lIns="91440" tIns="45720" rIns="91440" bIns="45720" rtlCol="0" anchor="ctr">
            <a:spAutoFit/>
          </a:bodyPr>
          <a:lstStyle/>
          <a:p>
            <a:r>
              <a:rPr lang="en-US" dirty="0"/>
              <a:t>Click to edit Master title style</a:t>
            </a:r>
          </a:p>
        </p:txBody>
      </p:sp>
      <p:sp>
        <p:nvSpPr>
          <p:cNvPr id="3" name="Text Placeholder 2"/>
          <p:cNvSpPr>
            <a:spLocks noGrp="1"/>
          </p:cNvSpPr>
          <p:nvPr>
            <p:ph type="body" idx="1"/>
          </p:nvPr>
        </p:nvSpPr>
        <p:spPr>
          <a:xfrm>
            <a:off x="380143" y="782542"/>
            <a:ext cx="8368301" cy="385018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reeform: Shape 6">
            <a:extLst>
              <a:ext uri="{FF2B5EF4-FFF2-40B4-BE49-F238E27FC236}">
                <a16:creationId xmlns:a16="http://schemas.microsoft.com/office/drawing/2014/main" id="{497F6E82-37A1-4AF9-9DB8-825A639756D3}"/>
              </a:ext>
            </a:extLst>
          </p:cNvPr>
          <p:cNvSpPr/>
          <p:nvPr userDrawn="1"/>
        </p:nvSpPr>
        <p:spPr>
          <a:xfrm flipH="1">
            <a:off x="0" y="4748119"/>
            <a:ext cx="9144000" cy="395381"/>
          </a:xfrm>
          <a:custGeom>
            <a:avLst/>
            <a:gdLst>
              <a:gd name="connsiteX0" fmla="*/ 0 w 12205699"/>
              <a:gd name="connsiteY0" fmla="*/ 113016 h 544530"/>
              <a:gd name="connsiteX1" fmla="*/ 0 w 12205699"/>
              <a:gd name="connsiteY1" fmla="*/ 544530 h 544530"/>
              <a:gd name="connsiteX2" fmla="*/ 12205699 w 12205699"/>
              <a:gd name="connsiteY2" fmla="*/ 544530 h 544530"/>
              <a:gd name="connsiteX3" fmla="*/ 12205699 w 12205699"/>
              <a:gd name="connsiteY3" fmla="*/ 143838 h 544530"/>
              <a:gd name="connsiteX4" fmla="*/ 8342616 w 12205699"/>
              <a:gd name="connsiteY4" fmla="*/ 0 h 544530"/>
              <a:gd name="connsiteX5" fmla="*/ 3215811 w 12205699"/>
              <a:gd name="connsiteY5" fmla="*/ 174661 h 544530"/>
              <a:gd name="connsiteX6" fmla="*/ 0 w 12205699"/>
              <a:gd name="connsiteY6" fmla="*/ 113016 h 544530"/>
              <a:gd name="connsiteX0" fmla="*/ 0 w 12205699"/>
              <a:gd name="connsiteY0" fmla="*/ 113016 h 544530"/>
              <a:gd name="connsiteX1" fmla="*/ 0 w 12205699"/>
              <a:gd name="connsiteY1" fmla="*/ 544530 h 544530"/>
              <a:gd name="connsiteX2" fmla="*/ 12205699 w 12205699"/>
              <a:gd name="connsiteY2" fmla="*/ 544530 h 544530"/>
              <a:gd name="connsiteX3" fmla="*/ 12205699 w 12205699"/>
              <a:gd name="connsiteY3" fmla="*/ 143838 h 544530"/>
              <a:gd name="connsiteX4" fmla="*/ 8342616 w 12205699"/>
              <a:gd name="connsiteY4" fmla="*/ 0 h 544530"/>
              <a:gd name="connsiteX5" fmla="*/ 3215811 w 12205699"/>
              <a:gd name="connsiteY5" fmla="*/ 174661 h 544530"/>
              <a:gd name="connsiteX6" fmla="*/ 0 w 12205699"/>
              <a:gd name="connsiteY6" fmla="*/ 113016 h 544530"/>
              <a:gd name="connsiteX0" fmla="*/ 0 w 12205699"/>
              <a:gd name="connsiteY0" fmla="*/ 113330 h 544844"/>
              <a:gd name="connsiteX1" fmla="*/ 0 w 12205699"/>
              <a:gd name="connsiteY1" fmla="*/ 544844 h 544844"/>
              <a:gd name="connsiteX2" fmla="*/ 12205699 w 12205699"/>
              <a:gd name="connsiteY2" fmla="*/ 544844 h 544844"/>
              <a:gd name="connsiteX3" fmla="*/ 12205699 w 12205699"/>
              <a:gd name="connsiteY3" fmla="*/ 144152 h 544844"/>
              <a:gd name="connsiteX4" fmla="*/ 8342616 w 12205699"/>
              <a:gd name="connsiteY4" fmla="*/ 314 h 544844"/>
              <a:gd name="connsiteX5" fmla="*/ 3215811 w 12205699"/>
              <a:gd name="connsiteY5" fmla="*/ 174975 h 544844"/>
              <a:gd name="connsiteX6" fmla="*/ 0 w 12205699"/>
              <a:gd name="connsiteY6" fmla="*/ 113330 h 544844"/>
              <a:gd name="connsiteX0" fmla="*/ 0 w 12205699"/>
              <a:gd name="connsiteY0" fmla="*/ 72743 h 504257"/>
              <a:gd name="connsiteX1" fmla="*/ 0 w 12205699"/>
              <a:gd name="connsiteY1" fmla="*/ 504257 h 504257"/>
              <a:gd name="connsiteX2" fmla="*/ 12205699 w 12205699"/>
              <a:gd name="connsiteY2" fmla="*/ 504257 h 504257"/>
              <a:gd name="connsiteX3" fmla="*/ 12205699 w 12205699"/>
              <a:gd name="connsiteY3" fmla="*/ 103565 h 504257"/>
              <a:gd name="connsiteX4" fmla="*/ 10705672 w 12205699"/>
              <a:gd name="connsiteY4" fmla="*/ 823 h 504257"/>
              <a:gd name="connsiteX5" fmla="*/ 3215811 w 12205699"/>
              <a:gd name="connsiteY5" fmla="*/ 134388 h 504257"/>
              <a:gd name="connsiteX6" fmla="*/ 0 w 12205699"/>
              <a:gd name="connsiteY6" fmla="*/ 72743 h 504257"/>
              <a:gd name="connsiteX0" fmla="*/ 0 w 12205699"/>
              <a:gd name="connsiteY0" fmla="*/ 141327 h 572841"/>
              <a:gd name="connsiteX1" fmla="*/ 0 w 12205699"/>
              <a:gd name="connsiteY1" fmla="*/ 572841 h 572841"/>
              <a:gd name="connsiteX2" fmla="*/ 12205699 w 12205699"/>
              <a:gd name="connsiteY2" fmla="*/ 572841 h 572841"/>
              <a:gd name="connsiteX3" fmla="*/ 12195425 w 12205699"/>
              <a:gd name="connsiteY3" fmla="*/ 38585 h 572841"/>
              <a:gd name="connsiteX4" fmla="*/ 10705672 w 12205699"/>
              <a:gd name="connsiteY4" fmla="*/ 69407 h 572841"/>
              <a:gd name="connsiteX5" fmla="*/ 3215811 w 12205699"/>
              <a:gd name="connsiteY5" fmla="*/ 202972 h 572841"/>
              <a:gd name="connsiteX6" fmla="*/ 0 w 12205699"/>
              <a:gd name="connsiteY6" fmla="*/ 141327 h 572841"/>
              <a:gd name="connsiteX0" fmla="*/ 0 w 12205699"/>
              <a:gd name="connsiteY0" fmla="*/ 157702 h 589216"/>
              <a:gd name="connsiteX1" fmla="*/ 0 w 12205699"/>
              <a:gd name="connsiteY1" fmla="*/ 589216 h 589216"/>
              <a:gd name="connsiteX2" fmla="*/ 12205699 w 12205699"/>
              <a:gd name="connsiteY2" fmla="*/ 589216 h 589216"/>
              <a:gd name="connsiteX3" fmla="*/ 12195425 w 12205699"/>
              <a:gd name="connsiteY3" fmla="*/ 54960 h 589216"/>
              <a:gd name="connsiteX4" fmla="*/ 7962472 w 12205699"/>
              <a:gd name="connsiteY4" fmla="*/ 34411 h 589216"/>
              <a:gd name="connsiteX5" fmla="*/ 3215811 w 12205699"/>
              <a:gd name="connsiteY5" fmla="*/ 219347 h 589216"/>
              <a:gd name="connsiteX6" fmla="*/ 0 w 12205699"/>
              <a:gd name="connsiteY6" fmla="*/ 157702 h 589216"/>
              <a:gd name="connsiteX0" fmla="*/ 0 w 12205699"/>
              <a:gd name="connsiteY0" fmla="*/ 123317 h 554831"/>
              <a:gd name="connsiteX1" fmla="*/ 0 w 12205699"/>
              <a:gd name="connsiteY1" fmla="*/ 554831 h 554831"/>
              <a:gd name="connsiteX2" fmla="*/ 12205699 w 12205699"/>
              <a:gd name="connsiteY2" fmla="*/ 554831 h 554831"/>
              <a:gd name="connsiteX3" fmla="*/ 12195425 w 12205699"/>
              <a:gd name="connsiteY3" fmla="*/ 174688 h 554831"/>
              <a:gd name="connsiteX4" fmla="*/ 7962472 w 12205699"/>
              <a:gd name="connsiteY4" fmla="*/ 26 h 554831"/>
              <a:gd name="connsiteX5" fmla="*/ 3215811 w 12205699"/>
              <a:gd name="connsiteY5" fmla="*/ 184962 h 554831"/>
              <a:gd name="connsiteX6" fmla="*/ 0 w 12205699"/>
              <a:gd name="connsiteY6" fmla="*/ 123317 h 554831"/>
              <a:gd name="connsiteX0" fmla="*/ 0 w 12215974"/>
              <a:gd name="connsiteY0" fmla="*/ 123400 h 554914"/>
              <a:gd name="connsiteX1" fmla="*/ 0 w 12215974"/>
              <a:gd name="connsiteY1" fmla="*/ 554914 h 554914"/>
              <a:gd name="connsiteX2" fmla="*/ 12205699 w 12215974"/>
              <a:gd name="connsiteY2" fmla="*/ 554914 h 554914"/>
              <a:gd name="connsiteX3" fmla="*/ 12215974 w 12215974"/>
              <a:gd name="connsiteY3" fmla="*/ 164497 h 554914"/>
              <a:gd name="connsiteX4" fmla="*/ 7962472 w 12215974"/>
              <a:gd name="connsiteY4" fmla="*/ 109 h 554914"/>
              <a:gd name="connsiteX5" fmla="*/ 3215811 w 12215974"/>
              <a:gd name="connsiteY5" fmla="*/ 185045 h 554914"/>
              <a:gd name="connsiteX6" fmla="*/ 0 w 12215974"/>
              <a:gd name="connsiteY6" fmla="*/ 123400 h 554914"/>
              <a:gd name="connsiteX0" fmla="*/ 0 w 12215974"/>
              <a:gd name="connsiteY0" fmla="*/ 123400 h 554914"/>
              <a:gd name="connsiteX1" fmla="*/ 0 w 12215974"/>
              <a:gd name="connsiteY1" fmla="*/ 554914 h 554914"/>
              <a:gd name="connsiteX2" fmla="*/ 12205699 w 12215974"/>
              <a:gd name="connsiteY2" fmla="*/ 554914 h 554914"/>
              <a:gd name="connsiteX3" fmla="*/ 12215974 w 12215974"/>
              <a:gd name="connsiteY3" fmla="*/ 164497 h 554914"/>
              <a:gd name="connsiteX4" fmla="*/ 7962472 w 12215974"/>
              <a:gd name="connsiteY4" fmla="*/ 109 h 554914"/>
              <a:gd name="connsiteX5" fmla="*/ 3215811 w 12215974"/>
              <a:gd name="connsiteY5" fmla="*/ 185045 h 554914"/>
              <a:gd name="connsiteX6" fmla="*/ 0 w 12215974"/>
              <a:gd name="connsiteY6" fmla="*/ 123400 h 554914"/>
              <a:gd name="connsiteX0" fmla="*/ 0 w 12215974"/>
              <a:gd name="connsiteY0" fmla="*/ 92647 h 524161"/>
              <a:gd name="connsiteX1" fmla="*/ 0 w 12215974"/>
              <a:gd name="connsiteY1" fmla="*/ 524161 h 524161"/>
              <a:gd name="connsiteX2" fmla="*/ 12205699 w 12215974"/>
              <a:gd name="connsiteY2" fmla="*/ 524161 h 524161"/>
              <a:gd name="connsiteX3" fmla="*/ 12215974 w 12215974"/>
              <a:gd name="connsiteY3" fmla="*/ 133744 h 524161"/>
              <a:gd name="connsiteX4" fmla="*/ 10654301 w 12215974"/>
              <a:gd name="connsiteY4" fmla="*/ 178 h 524161"/>
              <a:gd name="connsiteX5" fmla="*/ 3215811 w 12215974"/>
              <a:gd name="connsiteY5" fmla="*/ 154292 h 524161"/>
              <a:gd name="connsiteX6" fmla="*/ 0 w 12215974"/>
              <a:gd name="connsiteY6" fmla="*/ 92647 h 524161"/>
              <a:gd name="connsiteX0" fmla="*/ 0 w 12215974"/>
              <a:gd name="connsiteY0" fmla="*/ 94508 h 526022"/>
              <a:gd name="connsiteX1" fmla="*/ 0 w 12215974"/>
              <a:gd name="connsiteY1" fmla="*/ 526022 h 526022"/>
              <a:gd name="connsiteX2" fmla="*/ 12205699 w 12215974"/>
              <a:gd name="connsiteY2" fmla="*/ 526022 h 526022"/>
              <a:gd name="connsiteX3" fmla="*/ 12215974 w 12215974"/>
              <a:gd name="connsiteY3" fmla="*/ 135605 h 526022"/>
              <a:gd name="connsiteX4" fmla="*/ 10654301 w 12215974"/>
              <a:gd name="connsiteY4" fmla="*/ 2039 h 526022"/>
              <a:gd name="connsiteX5" fmla="*/ 3215811 w 12215974"/>
              <a:gd name="connsiteY5" fmla="*/ 156153 h 526022"/>
              <a:gd name="connsiteX6" fmla="*/ 0 w 12215974"/>
              <a:gd name="connsiteY6" fmla="*/ 94508 h 526022"/>
              <a:gd name="connsiteX0" fmla="*/ 0 w 12215974"/>
              <a:gd name="connsiteY0" fmla="*/ 113051 h 544565"/>
              <a:gd name="connsiteX1" fmla="*/ 0 w 12215974"/>
              <a:gd name="connsiteY1" fmla="*/ 544565 h 544565"/>
              <a:gd name="connsiteX2" fmla="*/ 12205699 w 12215974"/>
              <a:gd name="connsiteY2" fmla="*/ 544565 h 544565"/>
              <a:gd name="connsiteX3" fmla="*/ 12215974 w 12215974"/>
              <a:gd name="connsiteY3" fmla="*/ 154148 h 544565"/>
              <a:gd name="connsiteX4" fmla="*/ 10654301 w 12215974"/>
              <a:gd name="connsiteY4" fmla="*/ 20582 h 544565"/>
              <a:gd name="connsiteX5" fmla="*/ 3215811 w 12215974"/>
              <a:gd name="connsiteY5" fmla="*/ 174696 h 544565"/>
              <a:gd name="connsiteX6" fmla="*/ 0 w 12215974"/>
              <a:gd name="connsiteY6" fmla="*/ 113051 h 544565"/>
              <a:gd name="connsiteX0" fmla="*/ 0 w 12215974"/>
              <a:gd name="connsiteY0" fmla="*/ 92676 h 524190"/>
              <a:gd name="connsiteX1" fmla="*/ 0 w 12215974"/>
              <a:gd name="connsiteY1" fmla="*/ 524190 h 524190"/>
              <a:gd name="connsiteX2" fmla="*/ 12205699 w 12215974"/>
              <a:gd name="connsiteY2" fmla="*/ 524190 h 524190"/>
              <a:gd name="connsiteX3" fmla="*/ 12215974 w 12215974"/>
              <a:gd name="connsiteY3" fmla="*/ 133773 h 524190"/>
              <a:gd name="connsiteX4" fmla="*/ 10654301 w 12215974"/>
              <a:gd name="connsiteY4" fmla="*/ 207 h 524190"/>
              <a:gd name="connsiteX5" fmla="*/ 3215811 w 12215974"/>
              <a:gd name="connsiteY5" fmla="*/ 102951 h 524190"/>
              <a:gd name="connsiteX6" fmla="*/ 0 w 12215974"/>
              <a:gd name="connsiteY6" fmla="*/ 92676 h 524190"/>
              <a:gd name="connsiteX0" fmla="*/ 10274 w 12215974"/>
              <a:gd name="connsiteY0" fmla="*/ 12288 h 567092"/>
              <a:gd name="connsiteX1" fmla="*/ 0 w 12215974"/>
              <a:gd name="connsiteY1" fmla="*/ 567092 h 567092"/>
              <a:gd name="connsiteX2" fmla="*/ 12205699 w 12215974"/>
              <a:gd name="connsiteY2" fmla="*/ 567092 h 567092"/>
              <a:gd name="connsiteX3" fmla="*/ 12215974 w 12215974"/>
              <a:gd name="connsiteY3" fmla="*/ 176675 h 567092"/>
              <a:gd name="connsiteX4" fmla="*/ 10654301 w 12215974"/>
              <a:gd name="connsiteY4" fmla="*/ 43109 h 567092"/>
              <a:gd name="connsiteX5" fmla="*/ 3215811 w 12215974"/>
              <a:gd name="connsiteY5" fmla="*/ 145853 h 567092"/>
              <a:gd name="connsiteX6" fmla="*/ 10274 w 12215974"/>
              <a:gd name="connsiteY6" fmla="*/ 12288 h 567092"/>
              <a:gd name="connsiteX0" fmla="*/ 10274 w 12215974"/>
              <a:gd name="connsiteY0" fmla="*/ 12288 h 567092"/>
              <a:gd name="connsiteX1" fmla="*/ 0 w 12215974"/>
              <a:gd name="connsiteY1" fmla="*/ 567092 h 567092"/>
              <a:gd name="connsiteX2" fmla="*/ 12205699 w 12215974"/>
              <a:gd name="connsiteY2" fmla="*/ 567092 h 567092"/>
              <a:gd name="connsiteX3" fmla="*/ 12215974 w 12215974"/>
              <a:gd name="connsiteY3" fmla="*/ 176675 h 567092"/>
              <a:gd name="connsiteX4" fmla="*/ 10335802 w 12215974"/>
              <a:gd name="connsiteY4" fmla="*/ 43109 h 567092"/>
              <a:gd name="connsiteX5" fmla="*/ 3215811 w 12215974"/>
              <a:gd name="connsiteY5" fmla="*/ 145853 h 567092"/>
              <a:gd name="connsiteX6" fmla="*/ 10274 w 12215974"/>
              <a:gd name="connsiteY6" fmla="*/ 12288 h 567092"/>
              <a:gd name="connsiteX0" fmla="*/ 10274 w 12215974"/>
              <a:gd name="connsiteY0" fmla="*/ 12288 h 567092"/>
              <a:gd name="connsiteX1" fmla="*/ 0 w 12215974"/>
              <a:gd name="connsiteY1" fmla="*/ 567092 h 567092"/>
              <a:gd name="connsiteX2" fmla="*/ 12205699 w 12215974"/>
              <a:gd name="connsiteY2" fmla="*/ 567092 h 567092"/>
              <a:gd name="connsiteX3" fmla="*/ 12215974 w 12215974"/>
              <a:gd name="connsiteY3" fmla="*/ 176675 h 567092"/>
              <a:gd name="connsiteX4" fmla="*/ 10335802 w 12215974"/>
              <a:gd name="connsiteY4" fmla="*/ 43109 h 567092"/>
              <a:gd name="connsiteX5" fmla="*/ 3215811 w 12215974"/>
              <a:gd name="connsiteY5" fmla="*/ 145853 h 567092"/>
              <a:gd name="connsiteX6" fmla="*/ 10274 w 12215974"/>
              <a:gd name="connsiteY6" fmla="*/ 12288 h 567092"/>
              <a:gd name="connsiteX0" fmla="*/ 10274 w 12215974"/>
              <a:gd name="connsiteY0" fmla="*/ 12288 h 567092"/>
              <a:gd name="connsiteX1" fmla="*/ 0 w 12215974"/>
              <a:gd name="connsiteY1" fmla="*/ 567092 h 567092"/>
              <a:gd name="connsiteX2" fmla="*/ 12205699 w 12215974"/>
              <a:gd name="connsiteY2" fmla="*/ 567092 h 567092"/>
              <a:gd name="connsiteX3" fmla="*/ 12215974 w 12215974"/>
              <a:gd name="connsiteY3" fmla="*/ 176675 h 567092"/>
              <a:gd name="connsiteX4" fmla="*/ 10335802 w 12215974"/>
              <a:gd name="connsiteY4" fmla="*/ 43109 h 567092"/>
              <a:gd name="connsiteX5" fmla="*/ 3215811 w 12215974"/>
              <a:gd name="connsiteY5" fmla="*/ 145853 h 567092"/>
              <a:gd name="connsiteX6" fmla="*/ 10274 w 12215974"/>
              <a:gd name="connsiteY6" fmla="*/ 12288 h 567092"/>
              <a:gd name="connsiteX0" fmla="*/ 0 w 12236549"/>
              <a:gd name="connsiteY0" fmla="*/ 13832 h 537814"/>
              <a:gd name="connsiteX1" fmla="*/ 20575 w 12236549"/>
              <a:gd name="connsiteY1" fmla="*/ 537814 h 537814"/>
              <a:gd name="connsiteX2" fmla="*/ 12226274 w 12236549"/>
              <a:gd name="connsiteY2" fmla="*/ 537814 h 537814"/>
              <a:gd name="connsiteX3" fmla="*/ 12236549 w 12236549"/>
              <a:gd name="connsiteY3" fmla="*/ 147397 h 537814"/>
              <a:gd name="connsiteX4" fmla="*/ 10356377 w 12236549"/>
              <a:gd name="connsiteY4" fmla="*/ 13831 h 537814"/>
              <a:gd name="connsiteX5" fmla="*/ 3236386 w 12236549"/>
              <a:gd name="connsiteY5" fmla="*/ 116575 h 537814"/>
              <a:gd name="connsiteX6" fmla="*/ 0 w 12236549"/>
              <a:gd name="connsiteY6" fmla="*/ 13832 h 537814"/>
              <a:gd name="connsiteX0" fmla="*/ 0 w 12236549"/>
              <a:gd name="connsiteY0" fmla="*/ 12132 h 536114"/>
              <a:gd name="connsiteX1" fmla="*/ 20575 w 12236549"/>
              <a:gd name="connsiteY1" fmla="*/ 536114 h 536114"/>
              <a:gd name="connsiteX2" fmla="*/ 12226274 w 12236549"/>
              <a:gd name="connsiteY2" fmla="*/ 536114 h 536114"/>
              <a:gd name="connsiteX3" fmla="*/ 12236549 w 12236549"/>
              <a:gd name="connsiteY3" fmla="*/ 145697 h 536114"/>
              <a:gd name="connsiteX4" fmla="*/ 10356377 w 12236549"/>
              <a:gd name="connsiteY4" fmla="*/ 12131 h 536114"/>
              <a:gd name="connsiteX5" fmla="*/ 3236386 w 12236549"/>
              <a:gd name="connsiteY5" fmla="*/ 114875 h 536114"/>
              <a:gd name="connsiteX6" fmla="*/ 0 w 12236549"/>
              <a:gd name="connsiteY6" fmla="*/ 12132 h 536114"/>
              <a:gd name="connsiteX0" fmla="*/ 0 w 12236549"/>
              <a:gd name="connsiteY0" fmla="*/ 31704 h 555686"/>
              <a:gd name="connsiteX1" fmla="*/ 20575 w 12236549"/>
              <a:gd name="connsiteY1" fmla="*/ 555686 h 555686"/>
              <a:gd name="connsiteX2" fmla="*/ 12226274 w 12236549"/>
              <a:gd name="connsiteY2" fmla="*/ 555686 h 555686"/>
              <a:gd name="connsiteX3" fmla="*/ 12236549 w 12236549"/>
              <a:gd name="connsiteY3" fmla="*/ 165269 h 555686"/>
              <a:gd name="connsiteX4" fmla="*/ 10675144 w 12236549"/>
              <a:gd name="connsiteY4" fmla="*/ 11155 h 555686"/>
              <a:gd name="connsiteX5" fmla="*/ 3236386 w 12236549"/>
              <a:gd name="connsiteY5" fmla="*/ 134447 h 555686"/>
              <a:gd name="connsiteX6" fmla="*/ 0 w 12236549"/>
              <a:gd name="connsiteY6" fmla="*/ 31704 h 555686"/>
              <a:gd name="connsiteX0" fmla="*/ 0 w 12236549"/>
              <a:gd name="connsiteY0" fmla="*/ 34969 h 558951"/>
              <a:gd name="connsiteX1" fmla="*/ 20575 w 12236549"/>
              <a:gd name="connsiteY1" fmla="*/ 558951 h 558951"/>
              <a:gd name="connsiteX2" fmla="*/ 12226274 w 12236549"/>
              <a:gd name="connsiteY2" fmla="*/ 558951 h 558951"/>
              <a:gd name="connsiteX3" fmla="*/ 12236549 w 12236549"/>
              <a:gd name="connsiteY3" fmla="*/ 168534 h 558951"/>
              <a:gd name="connsiteX4" fmla="*/ 10675144 w 12236549"/>
              <a:gd name="connsiteY4" fmla="*/ 14420 h 558951"/>
              <a:gd name="connsiteX5" fmla="*/ 3236386 w 12236549"/>
              <a:gd name="connsiteY5" fmla="*/ 137712 h 558951"/>
              <a:gd name="connsiteX6" fmla="*/ 0 w 12236549"/>
              <a:gd name="connsiteY6" fmla="*/ 34969 h 558951"/>
              <a:gd name="connsiteX0" fmla="*/ 0 w 12236549"/>
              <a:gd name="connsiteY0" fmla="*/ 2368 h 526350"/>
              <a:gd name="connsiteX1" fmla="*/ 20575 w 12236549"/>
              <a:gd name="connsiteY1" fmla="*/ 526350 h 526350"/>
              <a:gd name="connsiteX2" fmla="*/ 12226274 w 12236549"/>
              <a:gd name="connsiteY2" fmla="*/ 526350 h 526350"/>
              <a:gd name="connsiteX3" fmla="*/ 12236549 w 12236549"/>
              <a:gd name="connsiteY3" fmla="*/ 135933 h 526350"/>
              <a:gd name="connsiteX4" fmla="*/ 11220132 w 12236549"/>
              <a:gd name="connsiteY4" fmla="*/ 22915 h 526350"/>
              <a:gd name="connsiteX5" fmla="*/ 3236386 w 12236549"/>
              <a:gd name="connsiteY5" fmla="*/ 105111 h 526350"/>
              <a:gd name="connsiteX6" fmla="*/ 0 w 12236549"/>
              <a:gd name="connsiteY6" fmla="*/ 2368 h 526350"/>
              <a:gd name="connsiteX0" fmla="*/ 0 w 12236549"/>
              <a:gd name="connsiteY0" fmla="*/ 2368 h 526350"/>
              <a:gd name="connsiteX1" fmla="*/ 20575 w 12236549"/>
              <a:gd name="connsiteY1" fmla="*/ 526350 h 526350"/>
              <a:gd name="connsiteX2" fmla="*/ 12226274 w 12236549"/>
              <a:gd name="connsiteY2" fmla="*/ 526350 h 526350"/>
              <a:gd name="connsiteX3" fmla="*/ 12236549 w 12236549"/>
              <a:gd name="connsiteY3" fmla="*/ 135933 h 526350"/>
              <a:gd name="connsiteX4" fmla="*/ 11220132 w 12236549"/>
              <a:gd name="connsiteY4" fmla="*/ 22915 h 526350"/>
              <a:gd name="connsiteX5" fmla="*/ 3236386 w 12236549"/>
              <a:gd name="connsiteY5" fmla="*/ 105111 h 526350"/>
              <a:gd name="connsiteX6" fmla="*/ 0 w 12236549"/>
              <a:gd name="connsiteY6" fmla="*/ 2368 h 526350"/>
              <a:gd name="connsiteX0" fmla="*/ 0 w 12236549"/>
              <a:gd name="connsiteY0" fmla="*/ 2368 h 526350"/>
              <a:gd name="connsiteX1" fmla="*/ 20575 w 12236549"/>
              <a:gd name="connsiteY1" fmla="*/ 526350 h 526350"/>
              <a:gd name="connsiteX2" fmla="*/ 12226274 w 12236549"/>
              <a:gd name="connsiteY2" fmla="*/ 526350 h 526350"/>
              <a:gd name="connsiteX3" fmla="*/ 12236549 w 12236549"/>
              <a:gd name="connsiteY3" fmla="*/ 135933 h 526350"/>
              <a:gd name="connsiteX4" fmla="*/ 11220132 w 12236549"/>
              <a:gd name="connsiteY4" fmla="*/ 22915 h 526350"/>
              <a:gd name="connsiteX5" fmla="*/ 3236386 w 12236549"/>
              <a:gd name="connsiteY5" fmla="*/ 105111 h 526350"/>
              <a:gd name="connsiteX6" fmla="*/ 0 w 12236549"/>
              <a:gd name="connsiteY6" fmla="*/ 2368 h 526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6549" h="526350">
                <a:moveTo>
                  <a:pt x="0" y="2368"/>
                </a:moveTo>
                <a:lnTo>
                  <a:pt x="20575" y="526350"/>
                </a:lnTo>
                <a:lnTo>
                  <a:pt x="12226274" y="526350"/>
                </a:lnTo>
                <a:lnTo>
                  <a:pt x="12236549" y="135933"/>
                </a:lnTo>
                <a:cubicBezTo>
                  <a:pt x="11603010" y="55452"/>
                  <a:pt x="11794671" y="58875"/>
                  <a:pt x="11220132" y="22915"/>
                </a:cubicBezTo>
                <a:cubicBezTo>
                  <a:pt x="10645593" y="-13045"/>
                  <a:pt x="5106408" y="108536"/>
                  <a:pt x="3236386" y="105111"/>
                </a:cubicBezTo>
                <a:cubicBezTo>
                  <a:pt x="1366364" y="101687"/>
                  <a:pt x="607948" y="-18180"/>
                  <a:pt x="0" y="2368"/>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13" dirty="0">
              <a:latin typeface="Verdana" panose="020B0604030504040204" pitchFamily="34" charset="0"/>
            </a:endParaRPr>
          </a:p>
        </p:txBody>
      </p:sp>
      <p:sp>
        <p:nvSpPr>
          <p:cNvPr id="9" name="Date Placeholder 3">
            <a:extLst>
              <a:ext uri="{FF2B5EF4-FFF2-40B4-BE49-F238E27FC236}">
                <a16:creationId xmlns:a16="http://schemas.microsoft.com/office/drawing/2014/main" id="{B9483BAB-54C3-4C94-B553-1F7786515A24}"/>
              </a:ext>
            </a:extLst>
          </p:cNvPr>
          <p:cNvSpPr txBox="1">
            <a:spLocks/>
          </p:cNvSpPr>
          <p:nvPr userDrawn="1"/>
        </p:nvSpPr>
        <p:spPr>
          <a:xfrm>
            <a:off x="705351" y="4901779"/>
            <a:ext cx="2417445" cy="176972"/>
          </a:xfrm>
          <a:prstGeom prst="rect">
            <a:avLst/>
          </a:prstGeom>
        </p:spPr>
        <p:txBody>
          <a:bodyPr vert="horz" lIns="68580" tIns="34290" rIns="68580" bIns="34290" rtlCol="0" anchor="ctr">
            <a:spAutoFit/>
          </a:bodyPr>
          <a:lstStyle>
            <a:defPPr>
              <a:defRPr lang="en-US"/>
            </a:defPPr>
            <a:lvl1pPr marL="0" algn="l" defTabSz="914400" rtl="0" eaLnBrk="1" latinLnBrk="0" hangingPunct="1">
              <a:defRPr sz="1100" b="0" kern="1200">
                <a:solidFill>
                  <a:schemeClr val="tx1">
                    <a:tint val="75000"/>
                  </a:schemeClr>
                </a:solidFill>
                <a:latin typeface="+mj-lt"/>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700" b="0" dirty="0">
                <a:solidFill>
                  <a:schemeClr val="tx1">
                    <a:lumMod val="65000"/>
                    <a:lumOff val="35000"/>
                  </a:schemeClr>
                </a:solidFill>
                <a:latin typeface="Verdana" panose="020B0604030504040204" pitchFamily="34" charset="0"/>
                <a:ea typeface="Verdana" panose="020B0604030504040204" pitchFamily="34" charset="0"/>
              </a:rPr>
              <a:t>© Metaverse Standards Forum 2024</a:t>
            </a:r>
          </a:p>
        </p:txBody>
      </p:sp>
      <p:sp>
        <p:nvSpPr>
          <p:cNvPr id="10" name="Date Placeholder 3">
            <a:extLst>
              <a:ext uri="{FF2B5EF4-FFF2-40B4-BE49-F238E27FC236}">
                <a16:creationId xmlns:a16="http://schemas.microsoft.com/office/drawing/2014/main" id="{19DE1D20-F0D3-4308-A556-CFFEBC5B5A50}"/>
              </a:ext>
            </a:extLst>
          </p:cNvPr>
          <p:cNvSpPr txBox="1">
            <a:spLocks/>
          </p:cNvSpPr>
          <p:nvPr userDrawn="1"/>
        </p:nvSpPr>
        <p:spPr>
          <a:xfrm>
            <a:off x="3236187" y="4901779"/>
            <a:ext cx="4767382" cy="176972"/>
          </a:xfrm>
          <a:prstGeom prst="rect">
            <a:avLst/>
          </a:prstGeom>
        </p:spPr>
        <p:txBody>
          <a:bodyPr vert="horz" wrap="square" lIns="68580" tIns="34290" rIns="68580" bIns="34290" rtlCol="0" anchor="ctr">
            <a:spAutoFit/>
          </a:bodyPr>
          <a:lstStyle>
            <a:defPPr>
              <a:defRPr lang="en-US"/>
            </a:defPPr>
            <a:lvl1pPr marL="0" algn="l" defTabSz="914400" rtl="0" eaLnBrk="1" latinLnBrk="0" hangingPunct="1">
              <a:defRPr sz="1100" b="0" kern="1200">
                <a:solidFill>
                  <a:schemeClr val="tx1">
                    <a:tint val="75000"/>
                  </a:schemeClr>
                </a:solidFill>
                <a:latin typeface="+mj-lt"/>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700" dirty="0">
                <a:solidFill>
                  <a:schemeClr val="tx1">
                    <a:lumMod val="65000"/>
                    <a:lumOff val="35000"/>
                  </a:schemeClr>
                </a:solidFill>
                <a:latin typeface="Verdana" panose="020B0604030504040204" pitchFamily="34" charset="0"/>
                <a:ea typeface="Verdana" panose="020B0604030504040204" pitchFamily="34" charset="0"/>
              </a:rPr>
              <a:t>This work is licensed under a Creative Commons Attribution 4.0 International License  </a:t>
            </a:r>
          </a:p>
        </p:txBody>
      </p:sp>
      <p:sp>
        <p:nvSpPr>
          <p:cNvPr id="11" name="TextBox 10">
            <a:extLst>
              <a:ext uri="{FF2B5EF4-FFF2-40B4-BE49-F238E27FC236}">
                <a16:creationId xmlns:a16="http://schemas.microsoft.com/office/drawing/2014/main" id="{C0EB7C9E-8FA9-40E6-9F9E-66B831F0A33D}"/>
              </a:ext>
            </a:extLst>
          </p:cNvPr>
          <p:cNvSpPr txBox="1"/>
          <p:nvPr userDrawn="1"/>
        </p:nvSpPr>
        <p:spPr>
          <a:xfrm>
            <a:off x="8260422" y="4892162"/>
            <a:ext cx="775699" cy="200055"/>
          </a:xfrm>
          <a:prstGeom prst="rect">
            <a:avLst/>
          </a:prstGeom>
          <a:noFill/>
        </p:spPr>
        <p:txBody>
          <a:bodyPr wrap="square" rtlCol="0">
            <a:spAutoFit/>
          </a:bodyPr>
          <a:lstStyle/>
          <a:p>
            <a:pPr algn="r"/>
            <a:r>
              <a:rPr lang="en-GB" sz="700" dirty="0">
                <a:solidFill>
                  <a:schemeClr val="tx1">
                    <a:lumMod val="65000"/>
                    <a:lumOff val="35000"/>
                  </a:schemeClr>
                </a:solidFill>
                <a:latin typeface="Verdana" panose="020B0604030504040204" pitchFamily="34" charset="0"/>
              </a:rPr>
              <a:t>Page </a:t>
            </a:r>
            <a:fld id="{3621A4E7-FDCD-4429-885A-6D0A9FDBE5E8}" type="slidenum">
              <a:rPr lang="en-GB" sz="700" smtClean="0">
                <a:solidFill>
                  <a:schemeClr val="tx1">
                    <a:lumMod val="65000"/>
                    <a:lumOff val="35000"/>
                  </a:schemeClr>
                </a:solidFill>
                <a:latin typeface="Verdana" panose="020B0604030504040204" pitchFamily="34" charset="0"/>
              </a:rPr>
              <a:pPr algn="r"/>
              <a:t>‹#›</a:t>
            </a:fld>
            <a:endParaRPr lang="en-GB" sz="700" dirty="0">
              <a:solidFill>
                <a:schemeClr val="tx1">
                  <a:lumMod val="65000"/>
                  <a:lumOff val="35000"/>
                </a:schemeClr>
              </a:solidFill>
              <a:latin typeface="Verdana" panose="020B0604030504040204" pitchFamily="34" charset="0"/>
            </a:endParaRPr>
          </a:p>
        </p:txBody>
      </p:sp>
      <p:grpSp>
        <p:nvGrpSpPr>
          <p:cNvPr id="12" name="Group 11">
            <a:extLst>
              <a:ext uri="{FF2B5EF4-FFF2-40B4-BE49-F238E27FC236}">
                <a16:creationId xmlns:a16="http://schemas.microsoft.com/office/drawing/2014/main" id="{55D0F7A0-41A6-4160-88B5-7E52297F5601}"/>
              </a:ext>
            </a:extLst>
          </p:cNvPr>
          <p:cNvGrpSpPr/>
          <p:nvPr userDrawn="1"/>
        </p:nvGrpSpPr>
        <p:grpSpPr>
          <a:xfrm>
            <a:off x="107880" y="0"/>
            <a:ext cx="130994" cy="747445"/>
            <a:chOff x="421242" y="0"/>
            <a:chExt cx="174658" cy="996593"/>
          </a:xfrm>
        </p:grpSpPr>
        <p:sp>
          <p:nvSpPr>
            <p:cNvPr id="13" name="Rectangle 12">
              <a:extLst>
                <a:ext uri="{FF2B5EF4-FFF2-40B4-BE49-F238E27FC236}">
                  <a16:creationId xmlns:a16="http://schemas.microsoft.com/office/drawing/2014/main" id="{083F0FE4-45E4-4C56-84A7-30BC168BC23D}"/>
                </a:ext>
              </a:extLst>
            </p:cNvPr>
            <p:cNvSpPr/>
            <p:nvPr userDrawn="1"/>
          </p:nvSpPr>
          <p:spPr>
            <a:xfrm>
              <a:off x="421242" y="0"/>
              <a:ext cx="51370" cy="996593"/>
            </a:xfrm>
            <a:prstGeom prst="rect">
              <a:avLst/>
            </a:prstGeom>
            <a:solidFill>
              <a:srgbClr val="D4D8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13" dirty="0">
                <a:latin typeface="Verdana" panose="020B0604030504040204" pitchFamily="34" charset="0"/>
              </a:endParaRPr>
            </a:p>
          </p:txBody>
        </p:sp>
        <p:sp>
          <p:nvSpPr>
            <p:cNvPr id="14" name="Rectangle 13">
              <a:extLst>
                <a:ext uri="{FF2B5EF4-FFF2-40B4-BE49-F238E27FC236}">
                  <a16:creationId xmlns:a16="http://schemas.microsoft.com/office/drawing/2014/main" id="{4CE98732-38AC-4240-832F-3AA6A250E064}"/>
                </a:ext>
              </a:extLst>
            </p:cNvPr>
            <p:cNvSpPr/>
            <p:nvPr userDrawn="1"/>
          </p:nvSpPr>
          <p:spPr>
            <a:xfrm>
              <a:off x="482886" y="0"/>
              <a:ext cx="51370" cy="996593"/>
            </a:xfrm>
            <a:prstGeom prst="rect">
              <a:avLst/>
            </a:prstGeom>
            <a:solidFill>
              <a:srgbClr val="91C30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13" dirty="0">
                <a:latin typeface="Verdana" panose="020B0604030504040204" pitchFamily="34" charset="0"/>
              </a:endParaRPr>
            </a:p>
          </p:txBody>
        </p:sp>
        <p:sp>
          <p:nvSpPr>
            <p:cNvPr id="15" name="Rectangle 14">
              <a:extLst>
                <a:ext uri="{FF2B5EF4-FFF2-40B4-BE49-F238E27FC236}">
                  <a16:creationId xmlns:a16="http://schemas.microsoft.com/office/drawing/2014/main" id="{F616152C-2263-4099-8832-B0455D1EF663}"/>
                </a:ext>
              </a:extLst>
            </p:cNvPr>
            <p:cNvSpPr/>
            <p:nvPr userDrawn="1"/>
          </p:nvSpPr>
          <p:spPr>
            <a:xfrm>
              <a:off x="544530" y="0"/>
              <a:ext cx="51370" cy="996593"/>
            </a:xfrm>
            <a:prstGeom prst="rect">
              <a:avLst/>
            </a:prstGeom>
            <a:solidFill>
              <a:srgbClr val="00B1DA"/>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013" dirty="0">
                <a:latin typeface="Verdana" panose="020B0604030504040204" pitchFamily="34" charset="0"/>
              </a:endParaRPr>
            </a:p>
          </p:txBody>
        </p:sp>
      </p:grpSp>
      <p:pic>
        <p:nvPicPr>
          <p:cNvPr id="5" name="Picture 4" descr="Shape&#10;&#10;Description automatically generated with medium confidence">
            <a:extLst>
              <a:ext uri="{FF2B5EF4-FFF2-40B4-BE49-F238E27FC236}">
                <a16:creationId xmlns:a16="http://schemas.microsoft.com/office/drawing/2014/main" id="{B7504975-4FD5-4015-B45F-FFB4F3422BD6}"/>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4158" t="11127" r="69481" b="6180"/>
          <a:stretch/>
        </p:blipFill>
        <p:spPr>
          <a:xfrm>
            <a:off x="454287" y="4880884"/>
            <a:ext cx="251064" cy="218762"/>
          </a:xfrm>
          <a:prstGeom prst="rect">
            <a:avLst/>
          </a:prstGeom>
        </p:spPr>
      </p:pic>
    </p:spTree>
    <p:extLst>
      <p:ext uri="{BB962C8B-B14F-4D97-AF65-F5344CB8AC3E}">
        <p14:creationId xmlns:p14="http://schemas.microsoft.com/office/powerpoint/2010/main" val="5573776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6" r:id="rId4"/>
    <p:sldLayoutId id="2147483667" r:id="rId5"/>
  </p:sldLayoutIdLst>
  <p:hf hdr="0" ftr="0" dt="0"/>
  <p:txStyles>
    <p:titleStyle>
      <a:lvl1pPr algn="l" defTabSz="685800" rtl="0" eaLnBrk="1" latinLnBrk="0" hangingPunct="1">
        <a:lnSpc>
          <a:spcPct val="90000"/>
        </a:lnSpc>
        <a:spcBef>
          <a:spcPct val="0"/>
        </a:spcBef>
        <a:buNone/>
        <a:defRPr sz="2000" b="1" kern="1200">
          <a:solidFill>
            <a:schemeClr val="tx1"/>
          </a:solidFill>
          <a:latin typeface="Verdana" panose="020B0604030504040204" pitchFamily="34" charset="0"/>
          <a:ea typeface="+mj-ea"/>
          <a:cs typeface="+mj-cs"/>
        </a:defRPr>
      </a:lvl1pPr>
    </p:titleStyle>
    <p:bodyStyle>
      <a:lvl1pPr marL="171450" indent="-171450" algn="l" defTabSz="685800" rtl="0" eaLnBrk="1" latinLnBrk="0" hangingPunct="1">
        <a:lnSpc>
          <a:spcPct val="100000"/>
        </a:lnSpc>
        <a:spcBef>
          <a:spcPts val="750"/>
        </a:spcBef>
        <a:buClr>
          <a:srgbClr val="0095C7"/>
        </a:buClr>
        <a:buFont typeface="Wingdings" panose="05000000000000000000" pitchFamily="2" charset="2"/>
        <a:buChar char="§"/>
        <a:defRPr sz="1400" kern="1200">
          <a:solidFill>
            <a:schemeClr val="tx1"/>
          </a:solidFill>
          <a:latin typeface="Verdana" panose="020B0604030504040204" pitchFamily="34" charset="0"/>
          <a:ea typeface="+mn-ea"/>
          <a:cs typeface="+mn-cs"/>
        </a:defRPr>
      </a:lvl1pPr>
      <a:lvl2pPr marL="514350" indent="-171450" algn="l" defTabSz="685800" rtl="0" eaLnBrk="1" latinLnBrk="0" hangingPunct="1">
        <a:lnSpc>
          <a:spcPct val="100000"/>
        </a:lnSpc>
        <a:spcBef>
          <a:spcPts val="375"/>
        </a:spcBef>
        <a:buClr>
          <a:srgbClr val="0095C7"/>
        </a:buClr>
        <a:buFont typeface="Wingdings" panose="05000000000000000000" pitchFamily="2" charset="2"/>
        <a:buChar char="§"/>
        <a:defRPr sz="1100" kern="1200">
          <a:solidFill>
            <a:schemeClr val="tx1"/>
          </a:solidFill>
          <a:latin typeface="Verdana" panose="020B0604030504040204" pitchFamily="34" charset="0"/>
          <a:ea typeface="+mn-ea"/>
          <a:cs typeface="+mn-cs"/>
        </a:defRPr>
      </a:lvl2pPr>
      <a:lvl3pPr marL="857250" indent="-171450" algn="l" defTabSz="685800" rtl="0" eaLnBrk="1" latinLnBrk="0" hangingPunct="1">
        <a:lnSpc>
          <a:spcPct val="100000"/>
        </a:lnSpc>
        <a:spcBef>
          <a:spcPts val="375"/>
        </a:spcBef>
        <a:buClr>
          <a:srgbClr val="0095C7"/>
        </a:buClr>
        <a:buFont typeface="Wingdings" panose="05000000000000000000" pitchFamily="2" charset="2"/>
        <a:buChar char="§"/>
        <a:defRPr sz="1050" kern="1200">
          <a:solidFill>
            <a:schemeClr val="tx1"/>
          </a:solidFill>
          <a:latin typeface="Verdana" panose="020B0604030504040204" pitchFamily="34" charset="0"/>
          <a:ea typeface="+mn-ea"/>
          <a:cs typeface="+mn-cs"/>
        </a:defRPr>
      </a:lvl3pPr>
      <a:lvl4pPr marL="1200150" indent="-171450" algn="l" defTabSz="685800" rtl="0" eaLnBrk="1" latinLnBrk="0" hangingPunct="1">
        <a:lnSpc>
          <a:spcPct val="100000"/>
        </a:lnSpc>
        <a:spcBef>
          <a:spcPts val="375"/>
        </a:spcBef>
        <a:buClr>
          <a:srgbClr val="0095C7"/>
        </a:buClr>
        <a:buFont typeface="Wingdings" panose="05000000000000000000" pitchFamily="2" charset="2"/>
        <a:buChar char="§"/>
        <a:defRPr sz="1000" kern="1200">
          <a:solidFill>
            <a:schemeClr val="tx1"/>
          </a:solidFill>
          <a:latin typeface="Verdana" panose="020B0604030504040204" pitchFamily="34" charset="0"/>
          <a:ea typeface="+mn-ea"/>
          <a:cs typeface="+mn-cs"/>
        </a:defRPr>
      </a:lvl4pPr>
      <a:lvl5pPr marL="1543050" indent="-171450" algn="l" defTabSz="685800" rtl="0" eaLnBrk="1" latinLnBrk="0" hangingPunct="1">
        <a:lnSpc>
          <a:spcPct val="100000"/>
        </a:lnSpc>
        <a:spcBef>
          <a:spcPts val="375"/>
        </a:spcBef>
        <a:buClr>
          <a:srgbClr val="0095C7"/>
        </a:buClr>
        <a:buFont typeface="Wingdings" panose="05000000000000000000" pitchFamily="2" charset="2"/>
        <a:buChar char="§"/>
        <a:defRPr sz="1000" kern="1200">
          <a:solidFill>
            <a:schemeClr val="tx1"/>
          </a:solidFill>
          <a:latin typeface="Verdana" panose="020B060403050404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49"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metaverse-standards.org/presentations-videos/" TargetMode="External"/><Relationship Id="rId7"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www.youtube.com/@metaversestandardsforum"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hyperlink" Target="https://www.khronos.org/blog/building-bridges-in-3d-aousd-and-khronos-collaborate-on-openusd-and-gltf-interoperability" TargetMode="External"/><Relationship Id="rId5" Type="http://schemas.openxmlformats.org/officeDocument/2006/relationships/image" Target="../media/image12.png"/><Relationship Id="rId4" Type="http://schemas.openxmlformats.org/officeDocument/2006/relationships/image" Target="../media/image11.jpg"/><Relationship Id="rId9" Type="http://schemas.openxmlformats.org/officeDocument/2006/relationships/hyperlink" Target="https://metaverse-standards.org/news/blog/3d-asset-interoperability-using-usd-and-gltf-working-group-2023-year-in-review/"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13" Type="http://schemas.openxmlformats.org/officeDocument/2006/relationships/image" Target="../media/image30.png"/><Relationship Id="rId18" Type="http://schemas.openxmlformats.org/officeDocument/2006/relationships/image" Target="../media/image35.png"/><Relationship Id="rId26" Type="http://schemas.openxmlformats.org/officeDocument/2006/relationships/image" Target="../media/image42.png"/><Relationship Id="rId3" Type="http://schemas.openxmlformats.org/officeDocument/2006/relationships/image" Target="../media/image20.png"/><Relationship Id="rId21" Type="http://schemas.openxmlformats.org/officeDocument/2006/relationships/image" Target="../media/image37.jpg"/><Relationship Id="rId34" Type="http://schemas.openxmlformats.org/officeDocument/2006/relationships/image" Target="../media/image50.png"/><Relationship Id="rId7" Type="http://schemas.openxmlformats.org/officeDocument/2006/relationships/image" Target="../media/image24.png"/><Relationship Id="rId12" Type="http://schemas.openxmlformats.org/officeDocument/2006/relationships/image" Target="../media/image29.png"/><Relationship Id="rId17" Type="http://schemas.openxmlformats.org/officeDocument/2006/relationships/image" Target="../media/image34.png"/><Relationship Id="rId25" Type="http://schemas.openxmlformats.org/officeDocument/2006/relationships/image" Target="../media/image41.png"/><Relationship Id="rId33" Type="http://schemas.openxmlformats.org/officeDocument/2006/relationships/image" Target="../media/image49.jpg"/><Relationship Id="rId2" Type="http://schemas.openxmlformats.org/officeDocument/2006/relationships/notesSlide" Target="../notesSlides/notesSlide14.xml"/><Relationship Id="rId16" Type="http://schemas.openxmlformats.org/officeDocument/2006/relationships/image" Target="../media/image33.png"/><Relationship Id="rId20" Type="http://schemas.openxmlformats.org/officeDocument/2006/relationships/image" Target="../media/image11.jpg"/><Relationship Id="rId29" Type="http://schemas.openxmlformats.org/officeDocument/2006/relationships/image" Target="../media/image45.png"/><Relationship Id="rId1" Type="http://schemas.openxmlformats.org/officeDocument/2006/relationships/slideLayout" Target="../slideLayouts/slideLayout4.xml"/><Relationship Id="rId6" Type="http://schemas.openxmlformats.org/officeDocument/2006/relationships/image" Target="../media/image23.png"/><Relationship Id="rId11" Type="http://schemas.openxmlformats.org/officeDocument/2006/relationships/image" Target="../media/image28.png"/><Relationship Id="rId24" Type="http://schemas.openxmlformats.org/officeDocument/2006/relationships/image" Target="../media/image40.png"/><Relationship Id="rId32" Type="http://schemas.openxmlformats.org/officeDocument/2006/relationships/image" Target="../media/image48.png"/><Relationship Id="rId5" Type="http://schemas.openxmlformats.org/officeDocument/2006/relationships/image" Target="../media/image22.png"/><Relationship Id="rId15" Type="http://schemas.openxmlformats.org/officeDocument/2006/relationships/image" Target="../media/image32.png"/><Relationship Id="rId23" Type="http://schemas.openxmlformats.org/officeDocument/2006/relationships/image" Target="../media/image39.png"/><Relationship Id="rId28" Type="http://schemas.openxmlformats.org/officeDocument/2006/relationships/image" Target="../media/image44.jpg"/><Relationship Id="rId10" Type="http://schemas.openxmlformats.org/officeDocument/2006/relationships/image" Target="../media/image27.jpg"/><Relationship Id="rId19" Type="http://schemas.openxmlformats.org/officeDocument/2006/relationships/image" Target="../media/image36.png"/><Relationship Id="rId31" Type="http://schemas.openxmlformats.org/officeDocument/2006/relationships/image" Target="../media/image4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 Id="rId22" Type="http://schemas.openxmlformats.org/officeDocument/2006/relationships/image" Target="../media/image38.png"/><Relationship Id="rId27" Type="http://schemas.openxmlformats.org/officeDocument/2006/relationships/image" Target="../media/image43.jpg"/><Relationship Id="rId30" Type="http://schemas.openxmlformats.org/officeDocument/2006/relationships/image" Target="../media/image46.png"/><Relationship Id="rId8"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metaverse-standards.org/#contact" TargetMode="External"/><Relationship Id="rId2" Type="http://schemas.openxmlformats.org/officeDocument/2006/relationships/hyperlink" Target="https://metaverse-standards.org/" TargetMode="Externa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hyperlink" Target="https://metaverse-standards.org/news/fast-company-gives-metaverse-standards-forum-world-changing-idea-awards-honorable-mention/" TargetMode="Externa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metaverse-standards.org/domain-groups/"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hyperlink" Target="https://discord.com/channels/985632346386595930/1106022665292091392" TargetMode="External"/><Relationship Id="rId3" Type="http://schemas.openxmlformats.org/officeDocument/2006/relationships/hyperlink" Target="https://register.metaverse-standards.org/?q=" TargetMode="External"/><Relationship Id="rId7" Type="http://schemas.openxmlformats.org/officeDocument/2006/relationships/hyperlink" Target="mailto:standards_registry-chair@lists.metaverse-standards.org"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hyperlink" Target="Standards%20Register%20Process%20Description" TargetMode="External"/><Relationship Id="rId5" Type="http://schemas.openxmlformats.org/officeDocument/2006/relationships/hyperlink" Target="https://docs.google.com/forms/d/e/1FAIpQLScW4ks9vORd-ROx0248hcA9d8-Vn28yfJMCKFedtjxHS4k-ww/viewform" TargetMode="Externa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FDFD9-8B2A-1C35-FAE7-B2CB070B8456}"/>
              </a:ext>
            </a:extLst>
          </p:cNvPr>
          <p:cNvSpPr>
            <a:spLocks noGrp="1"/>
          </p:cNvSpPr>
          <p:nvPr>
            <p:ph type="ctrTitle"/>
          </p:nvPr>
        </p:nvSpPr>
        <p:spPr>
          <a:xfrm>
            <a:off x="514350" y="1518083"/>
            <a:ext cx="8248650" cy="867930"/>
          </a:xfrm>
        </p:spPr>
        <p:txBody>
          <a:bodyPr/>
          <a:lstStyle/>
          <a:p>
            <a:r>
              <a:rPr lang="en-US" dirty="0"/>
              <a:t>A Unique Organization Supporting</a:t>
            </a:r>
            <a:r>
              <a:rPr lang="en-US" sz="2800" dirty="0"/>
              <a:t> the Open </a:t>
            </a:r>
            <a:r>
              <a:rPr lang="en-US" dirty="0"/>
              <a:t>E</a:t>
            </a:r>
            <a:r>
              <a:rPr lang="en-US" sz="2800" dirty="0"/>
              <a:t>volution of the Internet</a:t>
            </a:r>
            <a:endParaRPr lang="en-GB" dirty="0"/>
          </a:p>
        </p:txBody>
      </p:sp>
      <p:pic>
        <p:nvPicPr>
          <p:cNvPr id="5" name="Picture 4" descr="A picture containing guitar&#10;&#10;Description automatically generated">
            <a:extLst>
              <a:ext uri="{FF2B5EF4-FFF2-40B4-BE49-F238E27FC236}">
                <a16:creationId xmlns:a16="http://schemas.microsoft.com/office/drawing/2014/main" id="{182D2A6B-B71B-14BF-0A43-6BB561C1C5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3012350"/>
            <a:ext cx="7146336" cy="1993597"/>
          </a:xfrm>
          <a:prstGeom prst="rect">
            <a:avLst/>
          </a:prstGeom>
        </p:spPr>
      </p:pic>
      <p:sp>
        <p:nvSpPr>
          <p:cNvPr id="6" name="TextBox 5">
            <a:extLst>
              <a:ext uri="{FF2B5EF4-FFF2-40B4-BE49-F238E27FC236}">
                <a16:creationId xmlns:a16="http://schemas.microsoft.com/office/drawing/2014/main" id="{C518F97F-36C5-2B8D-683C-C53F793C7484}"/>
              </a:ext>
            </a:extLst>
          </p:cNvPr>
          <p:cNvSpPr txBox="1"/>
          <p:nvPr/>
        </p:nvSpPr>
        <p:spPr>
          <a:xfrm>
            <a:off x="513991" y="2495550"/>
            <a:ext cx="7555951" cy="1311256"/>
          </a:xfrm>
          <a:prstGeom prst="rect">
            <a:avLst/>
          </a:prstGeom>
          <a:noFill/>
        </p:spPr>
        <p:txBody>
          <a:bodyPr wrap="square">
            <a:spAutoFit/>
          </a:bodyPr>
          <a:lstStyle/>
          <a:p>
            <a:pPr marL="0" marR="0" lvl="0" indent="0" algn="l" defTabSz="914400" rtl="0" eaLnBrk="1" fontAlgn="base" latinLnBrk="0" hangingPunct="1">
              <a:lnSpc>
                <a:spcPct val="99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Overview</a:t>
            </a:r>
          </a:p>
          <a:p>
            <a:pPr marL="0" marR="0" lvl="0" indent="0" algn="l" defTabSz="914400" rtl="0" eaLnBrk="1" fontAlgn="base" latinLnBrk="0" hangingPunct="1">
              <a:lnSpc>
                <a:spcPct val="99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June 2024</a:t>
            </a:r>
          </a:p>
          <a:p>
            <a:pPr marL="0" marR="0" lvl="0" indent="0" algn="l" defTabSz="914400" rtl="0" eaLnBrk="1" fontAlgn="base" latinLnBrk="0" hangingPunct="1">
              <a:lnSpc>
                <a:spcPct val="99000"/>
              </a:lnSpc>
              <a:spcBef>
                <a:spcPct val="0"/>
              </a:spcBef>
              <a:spcAft>
                <a:spcPct val="0"/>
              </a:spcAft>
              <a:buClrTx/>
              <a:buSzTx/>
              <a:buFontTx/>
              <a:buNone/>
              <a:tabLst/>
              <a:defRPr/>
            </a:pPr>
            <a:endParaRPr lang="en-US" sz="1600" b="1" dirty="0">
              <a:solidFill>
                <a:prstClr val="black"/>
              </a:solidFill>
              <a:latin typeface="Verdana" panose="020B0604030504040204" pitchFamily="34" charset="0"/>
              <a:ea typeface="Verdana" panose="020B0604030504040204" pitchFamily="34" charset="0"/>
              <a:sym typeface="Arial" panose="020B0604020202020204" pitchFamily="34" charset="0"/>
            </a:endParaRPr>
          </a:p>
          <a:p>
            <a:pPr marL="0" marR="0" lvl="0" indent="0" algn="l" defTabSz="914400" rtl="0" eaLnBrk="1" fontAlgn="base" latinLnBrk="0" hangingPunct="1">
              <a:lnSpc>
                <a:spcPct val="99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Neil Trevett (President, NVIDIA)</a:t>
            </a:r>
          </a:p>
          <a:p>
            <a:pPr marL="0" marR="0" lvl="0" indent="0" algn="l" defTabSz="914400" rtl="0" eaLnBrk="1" fontAlgn="base" latinLnBrk="0" hangingPunct="1">
              <a:lnSpc>
                <a:spcPct val="99000"/>
              </a:lnSpc>
              <a:spcBef>
                <a:spcPct val="0"/>
              </a:spcBef>
              <a:spcAft>
                <a:spcPct val="0"/>
              </a:spcAft>
              <a:buClrTx/>
              <a:buSzTx/>
              <a:buFontTx/>
              <a:buNone/>
              <a:tabLst/>
              <a:defRPr/>
            </a:pPr>
            <a:r>
              <a:rPr lang="en-US" sz="1600" b="1" dirty="0">
                <a:solidFill>
                  <a:prstClr val="black"/>
                </a:solidFill>
                <a:latin typeface="Verdana" panose="020B0604030504040204" pitchFamily="34" charset="0"/>
                <a:ea typeface="Verdana" panose="020B0604030504040204" pitchFamily="34" charset="0"/>
                <a:sym typeface="Arial" panose="020B0604020202020204" pitchFamily="34" charset="0"/>
              </a:rPr>
              <a:t>Thomas Stockhammer (Board Member, WG Chair, Qualcomm)</a:t>
            </a:r>
            <a:endParaRPr kumimoji="0" lang="en-US" sz="16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p:txBody>
      </p:sp>
      <p:sp>
        <p:nvSpPr>
          <p:cNvPr id="4" name="Rectangle 3">
            <a:extLst>
              <a:ext uri="{FF2B5EF4-FFF2-40B4-BE49-F238E27FC236}">
                <a16:creationId xmlns:a16="http://schemas.microsoft.com/office/drawing/2014/main" id="{D95E490D-E809-BEC3-C8D3-9926EB168333}"/>
              </a:ext>
            </a:extLst>
          </p:cNvPr>
          <p:cNvSpPr/>
          <p:nvPr/>
        </p:nvSpPr>
        <p:spPr>
          <a:xfrm>
            <a:off x="8069943" y="3943641"/>
            <a:ext cx="1066800" cy="1192602"/>
          </a:xfrm>
          <a:prstGeom prst="rect">
            <a:avLst/>
          </a:prstGeom>
          <a:noFill/>
          <a:ln w="63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4241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67"/>
          <p:cNvSpPr txBox="1">
            <a:spLocks noGrp="1"/>
          </p:cNvSpPr>
          <p:nvPr>
            <p:ph type="title"/>
          </p:nvPr>
        </p:nvSpPr>
        <p:spPr>
          <a:xfrm>
            <a:off x="380144" y="288312"/>
            <a:ext cx="8695200" cy="369300"/>
          </a:xfrm>
          <a:prstGeom prst="rect">
            <a:avLst/>
          </a:prstGeom>
        </p:spPr>
        <p:txBody>
          <a:bodyPr spcFirstLastPara="1" wrap="square" lIns="91425" tIns="45700" rIns="91425" bIns="45700" anchor="ctr" anchorCtr="0">
            <a:spAutoFit/>
          </a:bodyPr>
          <a:lstStyle/>
          <a:p>
            <a:pPr marL="0" lvl="0" indent="0" algn="l" rtl="0">
              <a:spcBef>
                <a:spcPts val="0"/>
              </a:spcBef>
              <a:spcAft>
                <a:spcPts val="0"/>
              </a:spcAft>
              <a:buNone/>
            </a:pPr>
            <a:r>
              <a:rPr lang="en" dirty="0"/>
              <a:t>Forum Video Presentation Library</a:t>
            </a:r>
            <a:endParaRPr dirty="0"/>
          </a:p>
        </p:txBody>
      </p:sp>
      <p:sp>
        <p:nvSpPr>
          <p:cNvPr id="359" name="Google Shape;359;p67"/>
          <p:cNvSpPr txBox="1"/>
          <p:nvPr/>
        </p:nvSpPr>
        <p:spPr>
          <a:xfrm>
            <a:off x="380150" y="624950"/>
            <a:ext cx="8525700" cy="778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300" dirty="0">
                <a:latin typeface="Verdana"/>
                <a:ea typeface="Verdana"/>
                <a:cs typeface="Verdana"/>
                <a:sym typeface="Verdana"/>
              </a:rPr>
              <a:t>Invited speakers at Forum Domain Groups are posted to a growing public video library</a:t>
            </a:r>
            <a:endParaRPr sz="1300" dirty="0">
              <a:latin typeface="Verdana"/>
              <a:ea typeface="Verdana"/>
              <a:cs typeface="Verdana"/>
              <a:sym typeface="Verdana"/>
            </a:endParaRPr>
          </a:p>
          <a:p>
            <a:pPr marL="0" lvl="0" indent="0" algn="l" rtl="0">
              <a:lnSpc>
                <a:spcPct val="115000"/>
              </a:lnSpc>
              <a:spcBef>
                <a:spcPts val="0"/>
              </a:spcBef>
              <a:spcAft>
                <a:spcPts val="0"/>
              </a:spcAft>
              <a:buNone/>
            </a:pPr>
            <a:r>
              <a:rPr lang="en" sz="1100" u="sng" dirty="0">
                <a:solidFill>
                  <a:schemeClr val="hlink"/>
                </a:solidFill>
                <a:latin typeface="Verdana"/>
                <a:ea typeface="Verdana"/>
                <a:cs typeface="Verdana"/>
                <a:sym typeface="Verdana"/>
                <a:hlinkClick r:id="rId3"/>
              </a:rPr>
              <a:t>https://metaverse-standards.org/presentations-videos/</a:t>
            </a:r>
            <a:endParaRPr dirty="0"/>
          </a:p>
          <a:p>
            <a:pPr marL="0" lvl="0" indent="0" algn="l" rtl="0">
              <a:lnSpc>
                <a:spcPct val="115000"/>
              </a:lnSpc>
              <a:spcBef>
                <a:spcPts val="0"/>
              </a:spcBef>
              <a:spcAft>
                <a:spcPts val="0"/>
              </a:spcAft>
              <a:buNone/>
            </a:pPr>
            <a:r>
              <a:rPr lang="en" sz="1100" u="sng" dirty="0">
                <a:solidFill>
                  <a:schemeClr val="hlink"/>
                </a:solidFill>
                <a:latin typeface="Verdana"/>
                <a:ea typeface="Verdana"/>
                <a:cs typeface="Verdana"/>
                <a:sym typeface="Verdana"/>
                <a:hlinkClick r:id="rId4"/>
              </a:rPr>
              <a:t>https://www.youtube.com/@metaversestandardsforum</a:t>
            </a:r>
            <a:r>
              <a:rPr lang="en" sz="1100" dirty="0">
                <a:latin typeface="Verdana"/>
                <a:ea typeface="Verdana"/>
                <a:cs typeface="Verdana"/>
                <a:sym typeface="Verdana"/>
              </a:rPr>
              <a:t> </a:t>
            </a:r>
            <a:endParaRPr sz="1100" dirty="0">
              <a:latin typeface="Verdana"/>
              <a:ea typeface="Verdana"/>
              <a:cs typeface="Verdana"/>
              <a:sym typeface="Verdana"/>
            </a:endParaRPr>
          </a:p>
        </p:txBody>
      </p:sp>
      <p:pic>
        <p:nvPicPr>
          <p:cNvPr id="361" name="Google Shape;361;p67"/>
          <p:cNvPicPr preferRelativeResize="0"/>
          <p:nvPr/>
        </p:nvPicPr>
        <p:blipFill>
          <a:blip r:embed="rId5">
            <a:alphaModFix/>
          </a:blip>
          <a:stretch>
            <a:fillRect/>
          </a:stretch>
        </p:blipFill>
        <p:spPr>
          <a:xfrm>
            <a:off x="514622" y="1548124"/>
            <a:ext cx="2925009" cy="3037786"/>
          </a:xfrm>
          <a:prstGeom prst="rect">
            <a:avLst/>
          </a:prstGeom>
          <a:noFill/>
          <a:ln>
            <a:noFill/>
          </a:ln>
        </p:spPr>
      </p:pic>
      <p:pic>
        <p:nvPicPr>
          <p:cNvPr id="362" name="Google Shape;362;p67"/>
          <p:cNvPicPr preferRelativeResize="0"/>
          <p:nvPr/>
        </p:nvPicPr>
        <p:blipFill>
          <a:blip r:embed="rId6">
            <a:alphaModFix/>
          </a:blip>
          <a:stretch>
            <a:fillRect/>
          </a:stretch>
        </p:blipFill>
        <p:spPr>
          <a:xfrm>
            <a:off x="3492524" y="1864331"/>
            <a:ext cx="2700468" cy="2636397"/>
          </a:xfrm>
          <a:prstGeom prst="rect">
            <a:avLst/>
          </a:prstGeom>
          <a:noFill/>
          <a:ln>
            <a:noFill/>
          </a:ln>
        </p:spPr>
      </p:pic>
      <p:pic>
        <p:nvPicPr>
          <p:cNvPr id="363" name="Google Shape;363;p67"/>
          <p:cNvPicPr preferRelativeResize="0"/>
          <p:nvPr/>
        </p:nvPicPr>
        <p:blipFill>
          <a:blip r:embed="rId7">
            <a:alphaModFix/>
          </a:blip>
          <a:stretch>
            <a:fillRect/>
          </a:stretch>
        </p:blipFill>
        <p:spPr>
          <a:xfrm>
            <a:off x="6245885" y="1784201"/>
            <a:ext cx="2476210" cy="279665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4" name="Google Shape;414;p71"/>
          <p:cNvSpPr txBox="1">
            <a:spLocks noGrp="1"/>
          </p:cNvSpPr>
          <p:nvPr>
            <p:ph type="title"/>
          </p:nvPr>
        </p:nvSpPr>
        <p:spPr>
          <a:prstGeom prst="rect">
            <a:avLst/>
          </a:prstGeom>
          <a:noFill/>
          <a:ln>
            <a:noFill/>
          </a:ln>
        </p:spPr>
        <p:txBody>
          <a:bodyPr spcFirstLastPara="1" wrap="square" lIns="91425" tIns="45700" rIns="91425" bIns="45700" anchor="ctr" anchorCtr="0">
            <a:spAutoFit/>
          </a:bodyPr>
          <a:lstStyle/>
          <a:p>
            <a:pPr marL="0" lvl="0" indent="0" algn="l" rtl="0">
              <a:lnSpc>
                <a:spcPct val="90000"/>
              </a:lnSpc>
              <a:spcBef>
                <a:spcPts val="0"/>
              </a:spcBef>
              <a:spcAft>
                <a:spcPts val="0"/>
              </a:spcAft>
              <a:buClr>
                <a:schemeClr val="dk1"/>
              </a:buClr>
              <a:buSzPts val="2000"/>
              <a:buFont typeface="Verdana"/>
              <a:buNone/>
            </a:pPr>
            <a:r>
              <a:rPr lang="en"/>
              <a:t>glTF USD Asset Interoperability Working Group </a:t>
            </a:r>
            <a:endParaRPr dirty="0"/>
          </a:p>
        </p:txBody>
      </p:sp>
      <p:grpSp>
        <p:nvGrpSpPr>
          <p:cNvPr id="4" name="Group 3">
            <a:extLst>
              <a:ext uri="{FF2B5EF4-FFF2-40B4-BE49-F238E27FC236}">
                <a16:creationId xmlns:a16="http://schemas.microsoft.com/office/drawing/2014/main" id="{0D96C4FC-B22C-5B49-F8FA-2DA446D09280}"/>
              </a:ext>
            </a:extLst>
          </p:cNvPr>
          <p:cNvGrpSpPr/>
          <p:nvPr/>
        </p:nvGrpSpPr>
        <p:grpSpPr>
          <a:xfrm>
            <a:off x="5477860" y="916805"/>
            <a:ext cx="3215162" cy="1576475"/>
            <a:chOff x="5477860" y="916805"/>
            <a:chExt cx="3215162" cy="1576475"/>
          </a:xfrm>
        </p:grpSpPr>
        <p:grpSp>
          <p:nvGrpSpPr>
            <p:cNvPr id="416" name="Google Shape;416;p71"/>
            <p:cNvGrpSpPr/>
            <p:nvPr/>
          </p:nvGrpSpPr>
          <p:grpSpPr>
            <a:xfrm>
              <a:off x="5766917" y="916805"/>
              <a:ext cx="2753785" cy="894778"/>
              <a:chOff x="6255274" y="1353338"/>
              <a:chExt cx="2655176" cy="862737"/>
            </a:xfrm>
          </p:grpSpPr>
          <p:sp>
            <p:nvSpPr>
              <p:cNvPr id="417" name="Google Shape;417;p71"/>
              <p:cNvSpPr/>
              <p:nvPr/>
            </p:nvSpPr>
            <p:spPr>
              <a:xfrm>
                <a:off x="6578301" y="1353338"/>
                <a:ext cx="1573307" cy="862737"/>
              </a:xfrm>
              <a:prstGeom prst="ellipse">
                <a:avLst/>
              </a:prstGeom>
              <a:noFill/>
              <a:ln w="28575" cap="flat" cmpd="sng">
                <a:solidFill>
                  <a:srgbClr val="91C3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dk1"/>
                  </a:solidFill>
                  <a:latin typeface="Calibri"/>
                  <a:ea typeface="Calibri"/>
                  <a:cs typeface="Calibri"/>
                  <a:sym typeface="Calibri"/>
                </a:endParaRPr>
              </a:p>
            </p:txBody>
          </p:sp>
          <p:pic>
            <p:nvPicPr>
              <p:cNvPr id="418" name="Google Shape;418;p71"/>
              <p:cNvPicPr preferRelativeResize="0"/>
              <p:nvPr/>
            </p:nvPicPr>
            <p:blipFill rotWithShape="1">
              <a:blip r:embed="rId3">
                <a:alphaModFix/>
              </a:blip>
              <a:srcRect/>
              <a:stretch/>
            </p:blipFill>
            <p:spPr>
              <a:xfrm>
                <a:off x="6255274" y="1563449"/>
                <a:ext cx="940507" cy="470251"/>
              </a:xfrm>
              <a:prstGeom prst="rect">
                <a:avLst/>
              </a:prstGeom>
              <a:solidFill>
                <a:schemeClr val="lt1"/>
              </a:solidFill>
              <a:ln>
                <a:noFill/>
              </a:ln>
            </p:spPr>
          </p:pic>
          <p:pic>
            <p:nvPicPr>
              <p:cNvPr id="419" name="Google Shape;419;p71" descr="USD"/>
              <p:cNvPicPr preferRelativeResize="0"/>
              <p:nvPr/>
            </p:nvPicPr>
            <p:blipFill rotWithShape="1">
              <a:blip r:embed="rId4">
                <a:alphaModFix/>
              </a:blip>
              <a:srcRect l="12181" t="17869" r="11877" b="17965"/>
              <a:stretch/>
            </p:blipFill>
            <p:spPr>
              <a:xfrm>
                <a:off x="7826163" y="1527044"/>
                <a:ext cx="1084287" cy="515324"/>
              </a:xfrm>
              <a:prstGeom prst="rect">
                <a:avLst/>
              </a:prstGeom>
              <a:solidFill>
                <a:schemeClr val="lt1"/>
              </a:solidFill>
              <a:ln>
                <a:noFill/>
              </a:ln>
            </p:spPr>
          </p:pic>
          <p:sp>
            <p:nvSpPr>
              <p:cNvPr id="420" name="Google Shape;420;p71"/>
              <p:cNvSpPr/>
              <p:nvPr/>
            </p:nvSpPr>
            <p:spPr>
              <a:xfrm>
                <a:off x="7990244" y="1425426"/>
                <a:ext cx="161364" cy="10161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dk1"/>
                  </a:solidFill>
                  <a:latin typeface="Calibri"/>
                  <a:ea typeface="Calibri"/>
                  <a:cs typeface="Calibri"/>
                  <a:sym typeface="Calibri"/>
                </a:endParaRPr>
              </a:p>
            </p:txBody>
          </p:sp>
          <p:sp>
            <p:nvSpPr>
              <p:cNvPr id="421" name="Google Shape;421;p71"/>
              <p:cNvSpPr/>
              <p:nvPr/>
            </p:nvSpPr>
            <p:spPr>
              <a:xfrm>
                <a:off x="6687875" y="2018935"/>
                <a:ext cx="161364" cy="10161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dk1"/>
                  </a:solidFill>
                  <a:latin typeface="Calibri"/>
                  <a:ea typeface="Calibri"/>
                  <a:cs typeface="Calibri"/>
                  <a:sym typeface="Calibri"/>
                </a:endParaRPr>
              </a:p>
            </p:txBody>
          </p:sp>
          <p:sp>
            <p:nvSpPr>
              <p:cNvPr id="422" name="Google Shape;422;p71"/>
              <p:cNvSpPr/>
              <p:nvPr/>
            </p:nvSpPr>
            <p:spPr>
              <a:xfrm rot="7523538">
                <a:off x="7888310" y="1391493"/>
                <a:ext cx="155986" cy="199016"/>
              </a:xfrm>
              <a:prstGeom prst="triangle">
                <a:avLst>
                  <a:gd name="adj" fmla="val 50000"/>
                </a:avLst>
              </a:prstGeom>
              <a:solidFill>
                <a:srgbClr val="91C30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dk1"/>
                  </a:solidFill>
                  <a:latin typeface="Calibri"/>
                  <a:ea typeface="Calibri"/>
                  <a:cs typeface="Calibri"/>
                  <a:sym typeface="Calibri"/>
                </a:endParaRPr>
              </a:p>
            </p:txBody>
          </p:sp>
          <p:sp>
            <p:nvSpPr>
              <p:cNvPr id="423" name="Google Shape;423;p71"/>
              <p:cNvSpPr/>
              <p:nvPr/>
            </p:nvSpPr>
            <p:spPr>
              <a:xfrm rot="-3152137">
                <a:off x="6756737" y="1982184"/>
                <a:ext cx="155986" cy="199016"/>
              </a:xfrm>
              <a:prstGeom prst="triangle">
                <a:avLst>
                  <a:gd name="adj" fmla="val 50000"/>
                </a:avLst>
              </a:prstGeom>
              <a:solidFill>
                <a:srgbClr val="91C30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dk1"/>
                  </a:solidFill>
                  <a:latin typeface="Calibri"/>
                  <a:ea typeface="Calibri"/>
                  <a:cs typeface="Calibri"/>
                  <a:sym typeface="Calibri"/>
                </a:endParaRPr>
              </a:p>
            </p:txBody>
          </p:sp>
        </p:grpSp>
        <p:sp>
          <p:nvSpPr>
            <p:cNvPr id="424" name="Google Shape;424;p71"/>
            <p:cNvSpPr txBox="1"/>
            <p:nvPr/>
          </p:nvSpPr>
          <p:spPr>
            <a:xfrm>
              <a:off x="5477860" y="1877479"/>
              <a:ext cx="3215162" cy="6158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1000" b="1" dirty="0">
                  <a:solidFill>
                    <a:schemeClr val="dk1"/>
                  </a:solidFill>
                  <a:latin typeface="Verdana"/>
                  <a:ea typeface="Verdana"/>
                  <a:cs typeface="Verdana"/>
                  <a:sym typeface="Verdana"/>
                </a:rPr>
                <a:t>Proposed </a:t>
              </a:r>
              <a:r>
                <a:rPr lang="en" sz="1000" b="1" i="0" u="none" strike="noStrike" cap="none" dirty="0">
                  <a:solidFill>
                    <a:schemeClr val="dk1"/>
                  </a:solidFill>
                  <a:latin typeface="Verdana"/>
                  <a:ea typeface="Verdana"/>
                  <a:cs typeface="Verdana"/>
                  <a:sym typeface="Verdana"/>
                </a:rPr>
                <a:t>glTF/USD Roundtripping Project</a:t>
              </a:r>
              <a:endParaRPr sz="1500" dirty="0"/>
            </a:p>
            <a:p>
              <a:pPr marL="0" marR="0" lvl="0" indent="0" algn="ctr" rtl="0">
                <a:spcBef>
                  <a:spcPts val="0"/>
                </a:spcBef>
                <a:spcAft>
                  <a:spcPts val="0"/>
                </a:spcAft>
                <a:buNone/>
              </a:pPr>
              <a:r>
                <a:rPr lang="en" sz="800" b="0" i="0" u="none" strike="noStrike" cap="none" dirty="0">
                  <a:solidFill>
                    <a:schemeClr val="dk1"/>
                  </a:solidFill>
                  <a:latin typeface="Verdana"/>
                  <a:ea typeface="Verdana"/>
                  <a:cs typeface="Verdana"/>
                  <a:sym typeface="Verdana"/>
                </a:rPr>
                <a:t>Creating test assets and exercising tools and engines generates real-world insights and encourages standards cooperation and alignment between key asset formats</a:t>
              </a:r>
              <a:endParaRPr sz="1500" dirty="0"/>
            </a:p>
          </p:txBody>
        </p:sp>
      </p:grpSp>
      <p:pic>
        <p:nvPicPr>
          <p:cNvPr id="425" name="Google Shape;425;p71"/>
          <p:cNvPicPr preferRelativeResize="0"/>
          <p:nvPr/>
        </p:nvPicPr>
        <p:blipFill>
          <a:blip r:embed="rId5">
            <a:alphaModFix/>
          </a:blip>
          <a:stretch>
            <a:fillRect/>
          </a:stretch>
        </p:blipFill>
        <p:spPr>
          <a:xfrm>
            <a:off x="4076761" y="2945713"/>
            <a:ext cx="2763949" cy="1552299"/>
          </a:xfrm>
          <a:prstGeom prst="rect">
            <a:avLst/>
          </a:prstGeom>
          <a:noFill/>
          <a:ln>
            <a:noFill/>
          </a:ln>
        </p:spPr>
      </p:pic>
      <p:sp>
        <p:nvSpPr>
          <p:cNvPr id="426" name="Google Shape;426;p71"/>
          <p:cNvSpPr txBox="1"/>
          <p:nvPr/>
        </p:nvSpPr>
        <p:spPr>
          <a:xfrm>
            <a:off x="3908693" y="4441801"/>
            <a:ext cx="3100086" cy="32313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900" b="1" u="sng" dirty="0">
                <a:solidFill>
                  <a:schemeClr val="hlink"/>
                </a:solidFill>
                <a:latin typeface="Verdana"/>
                <a:ea typeface="Verdana"/>
                <a:cs typeface="Verdana"/>
                <a:sym typeface="Verdana"/>
                <a:hlinkClick r:id="rId6"/>
              </a:rPr>
              <a:t>AOUSD/Khronos Liaison Announcement</a:t>
            </a:r>
            <a:r>
              <a:rPr lang="en" sz="900" b="1" dirty="0">
                <a:solidFill>
                  <a:schemeClr val="dk1"/>
                </a:solidFill>
                <a:latin typeface="Verdana"/>
                <a:ea typeface="Verdana"/>
                <a:cs typeface="Verdana"/>
                <a:sym typeface="Verdana"/>
              </a:rPr>
              <a:t> </a:t>
            </a:r>
            <a:endParaRPr sz="900" b="1" dirty="0">
              <a:solidFill>
                <a:schemeClr val="dk1"/>
              </a:solidFill>
              <a:latin typeface="Verdana"/>
              <a:ea typeface="Verdana"/>
              <a:cs typeface="Verdana"/>
              <a:sym typeface="Verdana"/>
            </a:endParaRPr>
          </a:p>
        </p:txBody>
      </p:sp>
      <p:pic>
        <p:nvPicPr>
          <p:cNvPr id="427" name="Google Shape;427;p71"/>
          <p:cNvPicPr preferRelativeResize="0"/>
          <p:nvPr/>
        </p:nvPicPr>
        <p:blipFill rotWithShape="1">
          <a:blip r:embed="rId7">
            <a:alphaModFix/>
          </a:blip>
          <a:srcRect t="31053"/>
          <a:stretch/>
        </p:blipFill>
        <p:spPr>
          <a:xfrm>
            <a:off x="678308" y="3010766"/>
            <a:ext cx="2791025" cy="1443299"/>
          </a:xfrm>
          <a:prstGeom prst="rect">
            <a:avLst/>
          </a:prstGeom>
          <a:noFill/>
          <a:ln>
            <a:noFill/>
          </a:ln>
        </p:spPr>
      </p:pic>
      <p:sp>
        <p:nvSpPr>
          <p:cNvPr id="428" name="Google Shape;428;p71"/>
          <p:cNvSpPr txBox="1"/>
          <p:nvPr/>
        </p:nvSpPr>
        <p:spPr>
          <a:xfrm>
            <a:off x="438764" y="4454100"/>
            <a:ext cx="3313200" cy="323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900" b="1">
                <a:solidFill>
                  <a:schemeClr val="dk1"/>
                </a:solidFill>
                <a:latin typeface="Verdana"/>
                <a:ea typeface="Verdana"/>
                <a:cs typeface="Verdana"/>
                <a:sym typeface="Verdana"/>
              </a:rPr>
              <a:t>Working Group BOF Meeting at SIGGRAPH 2023</a:t>
            </a:r>
            <a:endParaRPr sz="900" b="1" dirty="0">
              <a:solidFill>
                <a:schemeClr val="dk1"/>
              </a:solidFill>
              <a:latin typeface="Verdana"/>
              <a:ea typeface="Verdana"/>
              <a:cs typeface="Verdana"/>
              <a:sym typeface="Verdana"/>
            </a:endParaRPr>
          </a:p>
        </p:txBody>
      </p:sp>
      <p:pic>
        <p:nvPicPr>
          <p:cNvPr id="429" name="Google Shape;429;p71"/>
          <p:cNvPicPr preferRelativeResize="0"/>
          <p:nvPr/>
        </p:nvPicPr>
        <p:blipFill>
          <a:blip r:embed="rId8">
            <a:alphaModFix/>
          </a:blip>
          <a:stretch>
            <a:fillRect/>
          </a:stretch>
        </p:blipFill>
        <p:spPr>
          <a:xfrm>
            <a:off x="7314457" y="2914065"/>
            <a:ext cx="1540000" cy="1540000"/>
          </a:xfrm>
          <a:prstGeom prst="rect">
            <a:avLst/>
          </a:prstGeom>
          <a:noFill/>
          <a:ln>
            <a:noFill/>
          </a:ln>
        </p:spPr>
      </p:pic>
      <p:sp>
        <p:nvSpPr>
          <p:cNvPr id="2" name="TextBox 1">
            <a:extLst>
              <a:ext uri="{FF2B5EF4-FFF2-40B4-BE49-F238E27FC236}">
                <a16:creationId xmlns:a16="http://schemas.microsoft.com/office/drawing/2014/main" id="{4CB6CCF4-6FEB-47D2-F933-75A3647BBCC4}"/>
              </a:ext>
            </a:extLst>
          </p:cNvPr>
          <p:cNvSpPr txBox="1"/>
          <p:nvPr/>
        </p:nvSpPr>
        <p:spPr>
          <a:xfrm>
            <a:off x="390471" y="657644"/>
            <a:ext cx="5049550" cy="2354362"/>
          </a:xfrm>
          <a:prstGeom prst="rect">
            <a:avLst/>
          </a:prstGeom>
          <a:noFill/>
        </p:spPr>
        <p:txBody>
          <a:bodyPr wrap="square" rtlCol="0">
            <a:spAutoFit/>
          </a:bodyPr>
          <a:lstStyle/>
          <a:p>
            <a:pPr marL="117475" lvl="0" indent="-117475">
              <a:lnSpc>
                <a:spcPct val="110000"/>
              </a:lnSpc>
              <a:spcBef>
                <a:spcPts val="500"/>
              </a:spcBef>
              <a:spcAft>
                <a:spcPts val="0"/>
              </a:spcAft>
              <a:buClr>
                <a:srgbClr val="0095C7"/>
              </a:buClr>
              <a:buSzPts val="1200"/>
              <a:buFont typeface="Wingdings" panose="05000000000000000000" pitchFamily="2" charset="2"/>
              <a:buChar char="§"/>
            </a:pPr>
            <a:r>
              <a:rPr lang="en-US" sz="1200" dirty="0">
                <a:latin typeface="Verdana" panose="020B0604030504040204" pitchFamily="34" charset="0"/>
                <a:ea typeface="Verdana" panose="020B0604030504040204" pitchFamily="34" charset="0"/>
              </a:rPr>
              <a:t>Encouraging cooperation between USD and glTF</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&gt;550 Members</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Leveraging each others’ strengths and ecosystems</a:t>
            </a:r>
          </a:p>
          <a:p>
            <a:pPr marL="398463" lvl="1" indent="-115888">
              <a:lnSpc>
                <a:spcPct val="105000"/>
              </a:lnSpc>
              <a:spcBef>
                <a:spcPts val="200"/>
              </a:spcBef>
              <a:spcAft>
                <a:spcPts val="0"/>
              </a:spcAft>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Avoiding friction points through needless divergence</a:t>
            </a:r>
          </a:p>
          <a:p>
            <a:pPr marL="398463" lvl="1" indent="-115888">
              <a:lnSpc>
                <a:spcPct val="105000"/>
              </a:lnSpc>
              <a:spcBef>
                <a:spcPts val="200"/>
              </a:spcBef>
              <a:spcAft>
                <a:spcPts val="0"/>
              </a:spcAft>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Encouraging normative references to reduce duplicated effort</a:t>
            </a:r>
          </a:p>
          <a:p>
            <a:pPr marL="117475" indent="-117475">
              <a:lnSpc>
                <a:spcPct val="110000"/>
              </a:lnSpc>
              <a:spcBef>
                <a:spcPts val="500"/>
              </a:spcBef>
              <a:buClr>
                <a:srgbClr val="0095C7"/>
              </a:buClr>
              <a:buSzPts val="1200"/>
              <a:buFont typeface="Wingdings" panose="05000000000000000000" pitchFamily="2" charset="2"/>
              <a:buChar char="§"/>
            </a:pPr>
            <a:r>
              <a:rPr lang="en-US" sz="1200" dirty="0">
                <a:latin typeface="Verdana" panose="020B0604030504040204" pitchFamily="34" charset="0"/>
                <a:ea typeface="Verdana" panose="020B0604030504040204" pitchFamily="34" charset="0"/>
              </a:rPr>
              <a:t>Roadmap Alignment discussions</a:t>
            </a:r>
          </a:p>
          <a:p>
            <a:pPr marL="398463" lvl="1" indent="-115888">
              <a:lnSpc>
                <a:spcPct val="105000"/>
              </a:lnSpc>
              <a:spcBef>
                <a:spcPts val="200"/>
              </a:spcBef>
              <a:spcAft>
                <a:spcPts val="0"/>
              </a:spcAft>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PBR Materials</a:t>
            </a:r>
          </a:p>
          <a:p>
            <a:pPr marL="398463" lvl="1" indent="-115888">
              <a:lnSpc>
                <a:spcPct val="105000"/>
              </a:lnSpc>
              <a:spcBef>
                <a:spcPts val="200"/>
              </a:spcBef>
              <a:spcAft>
                <a:spcPts val="0"/>
              </a:spcAft>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Physics</a:t>
            </a:r>
          </a:p>
          <a:p>
            <a:pPr marL="398463" lvl="1" indent="-115888">
              <a:lnSpc>
                <a:spcPct val="105000"/>
              </a:lnSpc>
              <a:spcBef>
                <a:spcPts val="200"/>
              </a:spcBef>
              <a:spcAft>
                <a:spcPts val="0"/>
              </a:spcAft>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Subdivision surfaces </a:t>
            </a:r>
          </a:p>
          <a:p>
            <a:pPr marL="398463" lvl="1" indent="-115888">
              <a:lnSpc>
                <a:spcPct val="105000"/>
              </a:lnSpc>
              <a:spcBef>
                <a:spcPts val="200"/>
              </a:spcBef>
              <a:spcAft>
                <a:spcPts val="0"/>
              </a:spcAft>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Interactivity</a:t>
            </a:r>
          </a:p>
          <a:p>
            <a:pPr marL="398463" lvl="1" indent="-115888">
              <a:lnSpc>
                <a:spcPct val="105000"/>
              </a:lnSpc>
              <a:spcBef>
                <a:spcPts val="200"/>
              </a:spcBef>
              <a:spcAft>
                <a:spcPts val="0"/>
              </a:spcAft>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Absorbing FBX functionality into glTF/USD</a:t>
            </a:r>
          </a:p>
        </p:txBody>
      </p:sp>
      <p:sp>
        <p:nvSpPr>
          <p:cNvPr id="3" name="TextBox 2">
            <a:extLst>
              <a:ext uri="{FF2B5EF4-FFF2-40B4-BE49-F238E27FC236}">
                <a16:creationId xmlns:a16="http://schemas.microsoft.com/office/drawing/2014/main" id="{C70CCF52-D16D-DED3-37FE-8FE6186C008C}"/>
              </a:ext>
            </a:extLst>
          </p:cNvPr>
          <p:cNvSpPr txBox="1"/>
          <p:nvPr/>
        </p:nvSpPr>
        <p:spPr>
          <a:xfrm>
            <a:off x="7215515" y="4473692"/>
            <a:ext cx="1593684" cy="230832"/>
          </a:xfrm>
          <a:prstGeom prst="rect">
            <a:avLst/>
          </a:prstGeom>
          <a:noFill/>
        </p:spPr>
        <p:txBody>
          <a:bodyPr wrap="square" rtlCol="0">
            <a:spAutoFit/>
          </a:bodyPr>
          <a:lstStyle/>
          <a:p>
            <a:pPr algn="ctr"/>
            <a:r>
              <a:rPr lang="en-US" sz="900" b="1" u="sng" dirty="0">
                <a:solidFill>
                  <a:schemeClr val="hlink"/>
                </a:solidFill>
                <a:latin typeface="Verdana"/>
                <a:ea typeface="Verdana"/>
                <a:hlinkClick r:id="rId9">
                  <a:extLst>
                    <a:ext uri="{A12FA001-AC4F-418D-AE19-62706E023703}">
                      <ahyp:hlinkClr xmlns:ahyp="http://schemas.microsoft.com/office/drawing/2018/hyperlinkcolor" val="tx"/>
                    </a:ext>
                  </a:extLst>
                </a:hlinkClick>
              </a:rPr>
              <a:t>2023 In Review Blog</a:t>
            </a:r>
            <a:endParaRPr lang="en-US" sz="900" b="1" u="sng" dirty="0">
              <a:solidFill>
                <a:schemeClr val="hlink"/>
              </a:solidFill>
              <a:latin typeface="Verdana"/>
              <a:ea typeface="Verdan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0"/>
          <p:cNvSpPr txBox="1">
            <a:spLocks noGrp="1"/>
          </p:cNvSpPr>
          <p:nvPr>
            <p:ph type="title"/>
          </p:nvPr>
        </p:nvSpPr>
        <p:spPr>
          <a:xfrm>
            <a:off x="380144" y="288312"/>
            <a:ext cx="8695144" cy="369332"/>
          </a:xfrm>
          <a:prstGeom prst="rect">
            <a:avLst/>
          </a:prstGeom>
          <a:noFill/>
          <a:ln>
            <a:noFill/>
          </a:ln>
        </p:spPr>
        <p:txBody>
          <a:bodyPr spcFirstLastPara="1" wrap="square" lIns="91425" tIns="45700" rIns="91425" bIns="45700" anchor="ctr" anchorCtr="0">
            <a:spAutoFit/>
          </a:bodyPr>
          <a:lstStyle/>
          <a:p>
            <a:pPr marL="0" lvl="0" indent="0" algn="l" rtl="0">
              <a:lnSpc>
                <a:spcPct val="90000"/>
              </a:lnSpc>
              <a:spcBef>
                <a:spcPts val="0"/>
              </a:spcBef>
              <a:spcAft>
                <a:spcPts val="0"/>
              </a:spcAft>
              <a:buClr>
                <a:schemeClr val="dk1"/>
              </a:buClr>
              <a:buSzPts val="2000"/>
              <a:buFont typeface="Verdana"/>
              <a:buNone/>
            </a:pPr>
            <a:r>
              <a:rPr lang="en" dirty="0"/>
              <a:t>Interoperable Characters/Avatars Working Group</a:t>
            </a:r>
            <a:endParaRPr dirty="0"/>
          </a:p>
        </p:txBody>
      </p:sp>
      <p:sp>
        <p:nvSpPr>
          <p:cNvPr id="291" name="Google Shape;291;p40"/>
          <p:cNvSpPr txBox="1">
            <a:spLocks noGrp="1"/>
          </p:cNvSpPr>
          <p:nvPr>
            <p:ph type="body" idx="1"/>
          </p:nvPr>
        </p:nvSpPr>
        <p:spPr>
          <a:xfrm>
            <a:off x="419262" y="739740"/>
            <a:ext cx="4582724" cy="4403760"/>
          </a:xfrm>
          <a:prstGeom prst="rect">
            <a:avLst/>
          </a:prstGeom>
          <a:noFill/>
          <a:ln>
            <a:noFill/>
          </a:ln>
        </p:spPr>
        <p:txBody>
          <a:bodyPr spcFirstLastPara="1" wrap="square" lIns="91425" tIns="45700" rIns="91425" bIns="45700" anchor="t" anchorCtr="0">
            <a:normAutofit/>
          </a:bodyPr>
          <a:lstStyle/>
          <a:p>
            <a:pPr marL="117475" marR="0" indent="-117475" defTabSz="457200">
              <a:lnSpc>
                <a:spcPct val="110000"/>
              </a:lnSpc>
              <a:spcBef>
                <a:spcPts val="500"/>
              </a:spcBef>
              <a:buSzPts val="1200"/>
            </a:pPr>
            <a:r>
              <a:rPr lang="en" dirty="0">
                <a:ea typeface="Verdana" panose="020B0604030504040204" pitchFamily="34" charset="0"/>
              </a:rPr>
              <a:t>Encouraging character/avatar interoperability</a:t>
            </a:r>
          </a:p>
          <a:p>
            <a:pPr marL="398463" lvl="1" indent="-115888" defTabSz="457200">
              <a:lnSpc>
                <a:spcPct val="105000"/>
              </a:lnSpc>
              <a:spcBef>
                <a:spcPts val="200"/>
              </a:spcBef>
              <a:buSzPts val="1050"/>
            </a:pPr>
            <a:r>
              <a:rPr lang="en-US" dirty="0">
                <a:ea typeface="Verdana" panose="020B0604030504040204" pitchFamily="34" charset="0"/>
              </a:rPr>
              <a:t>&gt;220 Members</a:t>
            </a:r>
          </a:p>
          <a:p>
            <a:pPr marL="117475" indent="-117475" defTabSz="457200">
              <a:lnSpc>
                <a:spcPct val="110000"/>
              </a:lnSpc>
              <a:spcBef>
                <a:spcPts val="500"/>
              </a:spcBef>
              <a:buSzPts val="1200"/>
            </a:pPr>
            <a:r>
              <a:rPr lang="en" dirty="0">
                <a:ea typeface="Verdana" panose="020B0604030504040204" pitchFamily="34" charset="0"/>
              </a:rPr>
              <a:t>Avatar Translation Framework </a:t>
            </a:r>
          </a:p>
          <a:p>
            <a:pPr marL="398463" lvl="1" indent="-115888" defTabSz="457200">
              <a:lnSpc>
                <a:spcPct val="105000"/>
              </a:lnSpc>
              <a:spcBef>
                <a:spcPts val="200"/>
              </a:spcBef>
              <a:buSzPts val="1050"/>
            </a:pPr>
            <a:r>
              <a:rPr lang="en-US" dirty="0">
                <a:ea typeface="Verdana" panose="020B0604030504040204" pitchFamily="34" charset="0"/>
              </a:rPr>
              <a:t>Build consensus on common data representations and guidelines for avatar and character data interoperability</a:t>
            </a:r>
          </a:p>
          <a:p>
            <a:pPr marL="398463" lvl="1" indent="-115888" defTabSz="457200">
              <a:lnSpc>
                <a:spcPct val="105000"/>
              </a:lnSpc>
              <a:spcBef>
                <a:spcPts val="200"/>
              </a:spcBef>
              <a:buSzPts val="1050"/>
            </a:pPr>
            <a:r>
              <a:rPr lang="en-US" dirty="0">
                <a:ea typeface="Verdana" panose="020B0604030504040204" pitchFamily="34" charset="0"/>
              </a:rPr>
              <a:t>Tools and engines may voluntarily leverage the framework if they want to increase avatar portability</a:t>
            </a:r>
          </a:p>
          <a:p>
            <a:pPr marL="398463" lvl="1" indent="-115888" defTabSz="457200">
              <a:lnSpc>
                <a:spcPct val="105000"/>
              </a:lnSpc>
              <a:spcBef>
                <a:spcPts val="200"/>
              </a:spcBef>
              <a:buSzPts val="1050"/>
            </a:pPr>
            <a:r>
              <a:rPr lang="en-US" dirty="0">
                <a:ea typeface="Verdana" panose="020B0604030504040204" pitchFamily="34" charset="0"/>
              </a:rPr>
              <a:t>Builds consensus around interoperability over time</a:t>
            </a:r>
          </a:p>
          <a:p>
            <a:pPr marL="398463" lvl="1" indent="-115888" defTabSz="457200">
              <a:lnSpc>
                <a:spcPct val="105000"/>
              </a:lnSpc>
              <a:spcBef>
                <a:spcPts val="200"/>
              </a:spcBef>
              <a:buSzPts val="1050"/>
            </a:pPr>
            <a:r>
              <a:rPr lang="en-US" dirty="0">
                <a:ea typeface="Verdana" panose="020B0604030504040204" pitchFamily="34" charset="0"/>
              </a:rPr>
              <a:t>Possibility for open-source translation tools</a:t>
            </a:r>
          </a:p>
          <a:p>
            <a:pPr marL="398463" lvl="1" indent="-115888" defTabSz="457200">
              <a:lnSpc>
                <a:spcPct val="105000"/>
              </a:lnSpc>
              <a:spcBef>
                <a:spcPts val="200"/>
              </a:spcBef>
              <a:buSzPts val="1050"/>
            </a:pPr>
            <a:endParaRPr dirty="0">
              <a:ea typeface="Verdana" panose="020B0604030504040204" pitchFamily="34" charset="0"/>
            </a:endParaRPr>
          </a:p>
          <a:p>
            <a:pPr marL="342900" lvl="1" indent="0" algn="l" rtl="0">
              <a:lnSpc>
                <a:spcPct val="100000"/>
              </a:lnSpc>
              <a:spcBef>
                <a:spcPts val="375"/>
              </a:spcBef>
              <a:spcAft>
                <a:spcPts val="0"/>
              </a:spcAft>
              <a:buSzPts val="1050"/>
              <a:buNone/>
            </a:pPr>
            <a:endParaRPr dirty="0"/>
          </a:p>
        </p:txBody>
      </p:sp>
      <p:pic>
        <p:nvPicPr>
          <p:cNvPr id="293" name="Google Shape;293;p40"/>
          <p:cNvPicPr preferRelativeResize="0"/>
          <p:nvPr/>
        </p:nvPicPr>
        <p:blipFill>
          <a:blip r:embed="rId3">
            <a:alphaModFix/>
          </a:blip>
          <a:stretch>
            <a:fillRect/>
          </a:stretch>
        </p:blipFill>
        <p:spPr>
          <a:xfrm>
            <a:off x="5523279" y="900939"/>
            <a:ext cx="2970295" cy="1670811"/>
          </a:xfrm>
          <a:prstGeom prst="rect">
            <a:avLst/>
          </a:prstGeom>
          <a:noFill/>
          <a:ln>
            <a:noFill/>
          </a:ln>
        </p:spPr>
      </p:pic>
      <p:grpSp>
        <p:nvGrpSpPr>
          <p:cNvPr id="294" name="Google Shape;294;p40"/>
          <p:cNvGrpSpPr/>
          <p:nvPr/>
        </p:nvGrpSpPr>
        <p:grpSpPr>
          <a:xfrm>
            <a:off x="5600826" y="2866094"/>
            <a:ext cx="2815200" cy="1782505"/>
            <a:chOff x="296550" y="2820345"/>
            <a:chExt cx="2815200" cy="1782505"/>
          </a:xfrm>
        </p:grpSpPr>
        <p:pic>
          <p:nvPicPr>
            <p:cNvPr id="295" name="Google Shape;295;p40"/>
            <p:cNvPicPr preferRelativeResize="0"/>
            <p:nvPr/>
          </p:nvPicPr>
          <p:blipFill rotWithShape="1">
            <a:blip r:embed="rId4">
              <a:alphaModFix/>
            </a:blip>
            <a:srcRect/>
            <a:stretch/>
          </p:blipFill>
          <p:spPr>
            <a:xfrm>
              <a:off x="588173" y="2820345"/>
              <a:ext cx="2260059" cy="1289350"/>
            </a:xfrm>
            <a:prstGeom prst="rect">
              <a:avLst/>
            </a:prstGeom>
            <a:noFill/>
            <a:ln>
              <a:noFill/>
            </a:ln>
          </p:spPr>
        </p:pic>
        <p:sp>
          <p:nvSpPr>
            <p:cNvPr id="296" name="Google Shape;296;p40"/>
            <p:cNvSpPr txBox="1"/>
            <p:nvPr/>
          </p:nvSpPr>
          <p:spPr>
            <a:xfrm>
              <a:off x="296550" y="4110250"/>
              <a:ext cx="2815200" cy="4926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800" b="1" i="0" u="none" strike="noStrike" cap="none" dirty="0">
                  <a:solidFill>
                    <a:srgbClr val="000000"/>
                  </a:solidFill>
                  <a:latin typeface="Verdana"/>
                  <a:ea typeface="Verdana"/>
                  <a:cs typeface="Verdana"/>
                  <a:sym typeface="Verdana"/>
                </a:rPr>
                <a:t>Avatar Translation Framework</a:t>
              </a:r>
              <a:endParaRPr sz="1300" dirty="0"/>
            </a:p>
            <a:p>
              <a:pPr marL="0" marR="0" lvl="0" indent="0" algn="ctr" rtl="0">
                <a:spcBef>
                  <a:spcPts val="0"/>
                </a:spcBef>
                <a:spcAft>
                  <a:spcPts val="0"/>
                </a:spcAft>
                <a:buNone/>
              </a:pPr>
              <a:r>
                <a:rPr lang="en" sz="600" b="0" i="0" u="none" strike="noStrike" cap="none" dirty="0">
                  <a:solidFill>
                    <a:srgbClr val="000000"/>
                  </a:solidFill>
                  <a:latin typeface="Verdana"/>
                  <a:ea typeface="Verdana"/>
                  <a:cs typeface="Verdana"/>
                  <a:sym typeface="Verdana"/>
                </a:rPr>
                <a:t> Guidelines and tooling for handling import and export of meshes, materials, skeletons, animations, physics, and metadata enables interoperability and encourages platform alignment</a:t>
              </a:r>
              <a:endParaRPr sz="1300" dirty="0"/>
            </a:p>
          </p:txBody>
        </p:sp>
      </p:grpSp>
      <p:pic>
        <p:nvPicPr>
          <p:cNvPr id="297" name="Google Shape;297;p40"/>
          <p:cNvPicPr preferRelativeResize="0"/>
          <p:nvPr/>
        </p:nvPicPr>
        <p:blipFill>
          <a:blip r:embed="rId5">
            <a:alphaModFix/>
          </a:blip>
          <a:stretch>
            <a:fillRect/>
          </a:stretch>
        </p:blipFill>
        <p:spPr>
          <a:xfrm>
            <a:off x="1039882" y="2959400"/>
            <a:ext cx="3763151" cy="16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77"/>
          <p:cNvSpPr txBox="1">
            <a:spLocks noGrp="1"/>
          </p:cNvSpPr>
          <p:nvPr>
            <p:ph type="title"/>
          </p:nvPr>
        </p:nvSpPr>
        <p:spPr>
          <a:xfrm>
            <a:off x="380144" y="288312"/>
            <a:ext cx="8695200" cy="369300"/>
          </a:xfrm>
          <a:prstGeom prst="rect">
            <a:avLst/>
          </a:prstGeom>
        </p:spPr>
        <p:txBody>
          <a:bodyPr spcFirstLastPara="1" wrap="square" lIns="91425" tIns="45700" rIns="91425" bIns="45700" anchor="ctr" anchorCtr="0">
            <a:spAutoFit/>
          </a:bodyPr>
          <a:lstStyle/>
          <a:p>
            <a:pPr marL="0" lvl="0" indent="0" algn="l" rtl="0">
              <a:spcBef>
                <a:spcPts val="0"/>
              </a:spcBef>
              <a:spcAft>
                <a:spcPts val="0"/>
              </a:spcAft>
              <a:buNone/>
            </a:pPr>
            <a:r>
              <a:rPr lang="en"/>
              <a:t>Network Requirements and Capabilities Working Group</a:t>
            </a:r>
            <a:endParaRPr dirty="0"/>
          </a:p>
        </p:txBody>
      </p:sp>
      <p:sp>
        <p:nvSpPr>
          <p:cNvPr id="509" name="Google Shape;509;p77"/>
          <p:cNvSpPr txBox="1">
            <a:spLocks noGrp="1"/>
          </p:cNvSpPr>
          <p:nvPr>
            <p:ph type="body" idx="4294967295"/>
          </p:nvPr>
        </p:nvSpPr>
        <p:spPr>
          <a:xfrm>
            <a:off x="380150" y="739750"/>
            <a:ext cx="6324000" cy="4180800"/>
          </a:xfrm>
          <a:prstGeom prst="rect">
            <a:avLst/>
          </a:prstGeom>
          <a:noFill/>
          <a:ln>
            <a:noFill/>
          </a:ln>
        </p:spPr>
        <p:txBody>
          <a:bodyPr spcFirstLastPara="1" wrap="square" lIns="91425" tIns="45700" rIns="91425" bIns="45700" anchor="t" anchorCtr="0">
            <a:normAutofit/>
          </a:bodyPr>
          <a:lstStyle/>
          <a:p>
            <a:pPr marL="117475" indent="-117475" defTabSz="457200">
              <a:lnSpc>
                <a:spcPct val="110000"/>
              </a:lnSpc>
              <a:spcBef>
                <a:spcPts val="500"/>
              </a:spcBef>
              <a:buSzPts val="1200"/>
            </a:pPr>
            <a:r>
              <a:rPr lang="en" sz="1200" dirty="0">
                <a:ea typeface="Verdana" panose="020B0604030504040204" pitchFamily="34" charset="0"/>
              </a:rPr>
              <a:t>Collecting service and application use cases</a:t>
            </a:r>
          </a:p>
          <a:p>
            <a:pPr marL="398463" lvl="1" indent="-115888">
              <a:lnSpc>
                <a:spcPct val="105000"/>
              </a:lnSpc>
              <a:spcBef>
                <a:spcPts val="200"/>
              </a:spcBef>
              <a:buSzPts val="1050"/>
            </a:pPr>
            <a:r>
              <a:rPr lang="en-US" sz="1050" dirty="0">
                <a:ea typeface="Verdana" panose="020B0604030504040204" pitchFamily="34" charset="0"/>
              </a:rPr>
              <a:t>Delivering Metaverse content across multiple access networks</a:t>
            </a:r>
          </a:p>
          <a:p>
            <a:pPr marL="398463" lvl="1" indent="-115888">
              <a:lnSpc>
                <a:spcPct val="105000"/>
              </a:lnSpc>
              <a:spcBef>
                <a:spcPts val="200"/>
              </a:spcBef>
              <a:buSzPts val="1050"/>
            </a:pPr>
            <a:r>
              <a:rPr lang="en-US" sz="1050" dirty="0">
                <a:ea typeface="Verdana" panose="020B0604030504040204" pitchFamily="34" charset="0"/>
              </a:rPr>
              <a:t>&gt;220 Members</a:t>
            </a:r>
            <a:endParaRPr sz="1050" dirty="0">
              <a:ea typeface="Verdana" panose="020B0604030504040204" pitchFamily="34" charset="0"/>
            </a:endParaRPr>
          </a:p>
          <a:p>
            <a:pPr marL="117475" marR="0" lvl="0" indent="-117475" defTabSz="457200">
              <a:lnSpc>
                <a:spcPct val="110000"/>
              </a:lnSpc>
              <a:spcBef>
                <a:spcPts val="500"/>
              </a:spcBef>
              <a:spcAft>
                <a:spcPts val="0"/>
              </a:spcAft>
              <a:buSzPts val="1200"/>
            </a:pPr>
            <a:r>
              <a:rPr lang="en" sz="1200" dirty="0">
                <a:ea typeface="Verdana" panose="020B0604030504040204" pitchFamily="34" charset="0"/>
              </a:rPr>
              <a:t>Identifying and describing distribution scenarios and architectures</a:t>
            </a:r>
            <a:endParaRPr sz="1200" dirty="0">
              <a:ea typeface="Verdana" panose="020B0604030504040204" pitchFamily="34" charset="0"/>
            </a:endParaRPr>
          </a:p>
          <a:p>
            <a:pPr marL="398463" lvl="1" indent="-115888">
              <a:lnSpc>
                <a:spcPct val="105000"/>
              </a:lnSpc>
              <a:spcBef>
                <a:spcPts val="200"/>
              </a:spcBef>
              <a:spcAft>
                <a:spcPts val="0"/>
              </a:spcAft>
              <a:buSzPts val="1050"/>
            </a:pPr>
            <a:r>
              <a:rPr lang="en" sz="1050" dirty="0">
                <a:ea typeface="Verdana" panose="020B0604030504040204" pitchFamily="34" charset="0"/>
              </a:rPr>
              <a:t>Splitting computation and rendering across different entities</a:t>
            </a:r>
            <a:endParaRPr sz="1050" dirty="0">
              <a:ea typeface="Verdana" panose="020B0604030504040204" pitchFamily="34" charset="0"/>
            </a:endParaRPr>
          </a:p>
          <a:p>
            <a:pPr marL="117475" indent="-117475" defTabSz="457200">
              <a:lnSpc>
                <a:spcPct val="110000"/>
              </a:lnSpc>
              <a:spcBef>
                <a:spcPts val="500"/>
              </a:spcBef>
              <a:buSzPts val="1200"/>
            </a:pPr>
            <a:r>
              <a:rPr lang="en" sz="1200" dirty="0">
                <a:ea typeface="Verdana" panose="020B0604030504040204" pitchFamily="34" charset="0"/>
              </a:rPr>
              <a:t>Identify, and describe QoS requirements</a:t>
            </a:r>
            <a:endParaRPr sz="1200" dirty="0">
              <a:ea typeface="Verdana" panose="020B0604030504040204" pitchFamily="34" charset="0"/>
            </a:endParaRPr>
          </a:p>
          <a:p>
            <a:pPr marL="398463" lvl="1" indent="-115888">
              <a:lnSpc>
                <a:spcPct val="105000"/>
              </a:lnSpc>
              <a:spcBef>
                <a:spcPts val="200"/>
              </a:spcBef>
              <a:buSzPts val="1050"/>
            </a:pPr>
            <a:r>
              <a:rPr lang="en" sz="1050" dirty="0">
                <a:ea typeface="Verdana" panose="020B0604030504040204" pitchFamily="34" charset="0"/>
              </a:rPr>
              <a:t>Latency, jitter, throughput, reliability, time synchronization, etc.</a:t>
            </a:r>
            <a:endParaRPr sz="1050" dirty="0">
              <a:ea typeface="Verdana" panose="020B0604030504040204" pitchFamily="34" charset="0"/>
            </a:endParaRPr>
          </a:p>
        </p:txBody>
      </p:sp>
      <p:sp>
        <p:nvSpPr>
          <p:cNvPr id="512" name="Google Shape;512;p77"/>
          <p:cNvSpPr/>
          <p:nvPr/>
        </p:nvSpPr>
        <p:spPr>
          <a:xfrm>
            <a:off x="4635193" y="3227307"/>
            <a:ext cx="801000" cy="1181100"/>
          </a:xfrm>
          <a:prstGeom prst="ellipse">
            <a:avLst/>
          </a:prstGeom>
          <a:noFill/>
          <a:ln w="19050" cap="flat" cmpd="sng">
            <a:solidFill>
              <a:srgbClr val="782B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99000"/>
              </a:lnSpc>
              <a:spcBef>
                <a:spcPts val="0"/>
              </a:spcBef>
              <a:spcAft>
                <a:spcPts val="0"/>
              </a:spcAft>
              <a:buNone/>
            </a:pPr>
            <a:endParaRPr sz="1600" b="0" i="0" u="none" strike="noStrike" cap="none" dirty="0">
              <a:solidFill>
                <a:srgbClr val="00751C"/>
              </a:solidFill>
              <a:latin typeface="Trebuchet MS"/>
              <a:ea typeface="Trebuchet MS"/>
              <a:cs typeface="Trebuchet MS"/>
              <a:sym typeface="Trebuchet MS"/>
            </a:endParaRPr>
          </a:p>
        </p:txBody>
      </p:sp>
      <p:sp>
        <p:nvSpPr>
          <p:cNvPr id="513" name="Google Shape;513;p77"/>
          <p:cNvSpPr/>
          <p:nvPr/>
        </p:nvSpPr>
        <p:spPr>
          <a:xfrm>
            <a:off x="4541386" y="3008924"/>
            <a:ext cx="988800" cy="311700"/>
          </a:xfrm>
          <a:prstGeom prst="rect">
            <a:avLst/>
          </a:prstGeom>
          <a:solidFill>
            <a:srgbClr val="EFFFEF"/>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99000"/>
              </a:lnSpc>
              <a:spcBef>
                <a:spcPts val="0"/>
              </a:spcBef>
              <a:spcAft>
                <a:spcPts val="0"/>
              </a:spcAft>
              <a:buNone/>
            </a:pPr>
            <a:r>
              <a:rPr lang="en" sz="1000" b="1" i="0" u="none" strike="noStrike" cap="none">
                <a:solidFill>
                  <a:schemeClr val="dk1"/>
                </a:solidFill>
                <a:latin typeface="Verdana"/>
                <a:ea typeface="Verdana"/>
                <a:cs typeface="Verdana"/>
                <a:sym typeface="Verdana"/>
              </a:rPr>
              <a:t>Application</a:t>
            </a:r>
            <a:endParaRPr sz="1000" dirty="0"/>
          </a:p>
        </p:txBody>
      </p:sp>
      <p:sp>
        <p:nvSpPr>
          <p:cNvPr id="514" name="Google Shape;514;p77"/>
          <p:cNvSpPr/>
          <p:nvPr/>
        </p:nvSpPr>
        <p:spPr>
          <a:xfrm>
            <a:off x="4546842" y="4317570"/>
            <a:ext cx="978000" cy="311700"/>
          </a:xfrm>
          <a:prstGeom prst="rect">
            <a:avLst/>
          </a:prstGeom>
          <a:solidFill>
            <a:srgbClr val="FFFF99"/>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99000"/>
              </a:lnSpc>
              <a:spcBef>
                <a:spcPts val="0"/>
              </a:spcBef>
              <a:spcAft>
                <a:spcPts val="0"/>
              </a:spcAft>
              <a:buNone/>
            </a:pPr>
            <a:r>
              <a:rPr lang="en" sz="1000" b="1" i="0" u="none" strike="noStrike" cap="none">
                <a:solidFill>
                  <a:schemeClr val="dk1"/>
                </a:solidFill>
                <a:latin typeface="Verdana"/>
                <a:ea typeface="Verdana"/>
                <a:cs typeface="Verdana"/>
                <a:sym typeface="Verdana"/>
              </a:rPr>
              <a:t>XR Device</a:t>
            </a:r>
            <a:endParaRPr sz="1000" dirty="0"/>
          </a:p>
        </p:txBody>
      </p:sp>
      <p:sp>
        <p:nvSpPr>
          <p:cNvPr id="515" name="Google Shape;515;p77"/>
          <p:cNvSpPr/>
          <p:nvPr/>
        </p:nvSpPr>
        <p:spPr>
          <a:xfrm rot="-1443293">
            <a:off x="5306328" y="3397661"/>
            <a:ext cx="113343" cy="145297"/>
          </a:xfrm>
          <a:prstGeom prst="triangle">
            <a:avLst>
              <a:gd name="adj" fmla="val 50000"/>
            </a:avLst>
          </a:prstGeom>
          <a:solidFill>
            <a:srgbClr val="782B90"/>
          </a:solidFill>
          <a:ln>
            <a:noFill/>
          </a:ln>
        </p:spPr>
        <p:txBody>
          <a:bodyPr spcFirstLastPara="1" wrap="square" lIns="91425" tIns="45700" rIns="91425" bIns="45700" anchor="ctr" anchorCtr="0">
            <a:noAutofit/>
          </a:bodyPr>
          <a:lstStyle/>
          <a:p>
            <a:pPr marL="0" marR="0" lvl="0" indent="0" algn="ctr" rtl="0">
              <a:lnSpc>
                <a:spcPct val="99000"/>
              </a:lnSpc>
              <a:spcBef>
                <a:spcPts val="0"/>
              </a:spcBef>
              <a:spcAft>
                <a:spcPts val="0"/>
              </a:spcAft>
              <a:buNone/>
            </a:pPr>
            <a:endParaRPr sz="1600" b="0" i="0" u="none" strike="noStrike" cap="none" dirty="0">
              <a:solidFill>
                <a:schemeClr val="dk1"/>
              </a:solidFill>
              <a:latin typeface="Trebuchet MS"/>
              <a:ea typeface="Trebuchet MS"/>
              <a:cs typeface="Trebuchet MS"/>
              <a:sym typeface="Trebuchet MS"/>
            </a:endParaRPr>
          </a:p>
        </p:txBody>
      </p:sp>
      <p:sp>
        <p:nvSpPr>
          <p:cNvPr id="516" name="Google Shape;516;p77"/>
          <p:cNvSpPr txBox="1"/>
          <p:nvPr/>
        </p:nvSpPr>
        <p:spPr>
          <a:xfrm>
            <a:off x="3691000" y="3589094"/>
            <a:ext cx="940500" cy="366600"/>
          </a:xfrm>
          <a:prstGeom prst="rect">
            <a:avLst/>
          </a:prstGeom>
          <a:noFill/>
          <a:ln>
            <a:noFill/>
          </a:ln>
        </p:spPr>
        <p:txBody>
          <a:bodyPr spcFirstLastPara="1" wrap="square" lIns="91425" tIns="45700" rIns="91425" bIns="45700" anchor="t" anchorCtr="0">
            <a:spAutoFit/>
          </a:bodyPr>
          <a:lstStyle/>
          <a:p>
            <a:pPr marL="0" marR="0" lvl="0" indent="0" algn="ctr" rtl="0">
              <a:lnSpc>
                <a:spcPct val="99000"/>
              </a:lnSpc>
              <a:spcBef>
                <a:spcPts val="0"/>
              </a:spcBef>
              <a:spcAft>
                <a:spcPts val="0"/>
              </a:spcAft>
              <a:buNone/>
            </a:pPr>
            <a:r>
              <a:rPr lang="en" sz="600" b="1" i="0" u="none" strike="noStrike" cap="none">
                <a:solidFill>
                  <a:schemeClr val="dk1"/>
                </a:solidFill>
                <a:latin typeface="Verdana"/>
                <a:ea typeface="Verdana"/>
                <a:cs typeface="Verdana"/>
                <a:sym typeface="Verdana"/>
              </a:rPr>
              <a:t>Display Stream</a:t>
            </a:r>
            <a:endParaRPr sz="1200" dirty="0"/>
          </a:p>
          <a:p>
            <a:pPr marL="0" marR="0" lvl="0" indent="0" algn="ctr" rtl="0">
              <a:lnSpc>
                <a:spcPct val="99000"/>
              </a:lnSpc>
              <a:spcBef>
                <a:spcPts val="0"/>
              </a:spcBef>
              <a:spcAft>
                <a:spcPts val="0"/>
              </a:spcAft>
              <a:buNone/>
            </a:pPr>
            <a:r>
              <a:rPr lang="en" sz="600" b="1" i="0" u="none" strike="noStrike" cap="none">
                <a:solidFill>
                  <a:schemeClr val="dk1"/>
                </a:solidFill>
                <a:latin typeface="Verdana"/>
                <a:ea typeface="Verdana"/>
                <a:cs typeface="Verdana"/>
                <a:sym typeface="Verdana"/>
              </a:rPr>
              <a:t>Audio Output</a:t>
            </a:r>
            <a:endParaRPr sz="1200" dirty="0"/>
          </a:p>
          <a:p>
            <a:pPr marL="0" marR="0" lvl="0" indent="0" algn="ctr" rtl="0">
              <a:lnSpc>
                <a:spcPct val="99000"/>
              </a:lnSpc>
              <a:spcBef>
                <a:spcPts val="0"/>
              </a:spcBef>
              <a:spcAft>
                <a:spcPts val="0"/>
              </a:spcAft>
              <a:buNone/>
            </a:pPr>
            <a:r>
              <a:rPr lang="en" sz="600" b="1" i="0" u="none" strike="noStrike" cap="none">
                <a:solidFill>
                  <a:schemeClr val="dk1"/>
                </a:solidFill>
                <a:latin typeface="Verdana"/>
                <a:ea typeface="Verdana"/>
                <a:cs typeface="Verdana"/>
                <a:sym typeface="Verdana"/>
              </a:rPr>
              <a:t>Haptic responses</a:t>
            </a:r>
            <a:endParaRPr sz="1200" dirty="0"/>
          </a:p>
        </p:txBody>
      </p:sp>
      <p:sp>
        <p:nvSpPr>
          <p:cNvPr id="517" name="Google Shape;517;p77"/>
          <p:cNvSpPr txBox="1"/>
          <p:nvPr/>
        </p:nvSpPr>
        <p:spPr>
          <a:xfrm>
            <a:off x="5396323" y="3625749"/>
            <a:ext cx="940500" cy="366600"/>
          </a:xfrm>
          <a:prstGeom prst="rect">
            <a:avLst/>
          </a:prstGeom>
          <a:noFill/>
          <a:ln>
            <a:noFill/>
          </a:ln>
        </p:spPr>
        <p:txBody>
          <a:bodyPr spcFirstLastPara="1" wrap="square" lIns="91425" tIns="45700" rIns="91425" bIns="45700" anchor="t" anchorCtr="0">
            <a:spAutoFit/>
          </a:bodyPr>
          <a:lstStyle/>
          <a:p>
            <a:pPr marL="0" marR="0" lvl="0" indent="0" algn="ctr" rtl="0">
              <a:lnSpc>
                <a:spcPct val="99000"/>
              </a:lnSpc>
              <a:spcBef>
                <a:spcPts val="0"/>
              </a:spcBef>
              <a:spcAft>
                <a:spcPts val="0"/>
              </a:spcAft>
              <a:buNone/>
            </a:pPr>
            <a:r>
              <a:rPr lang="en" sz="600" b="1" i="0" u="none" strike="noStrike" cap="none">
                <a:solidFill>
                  <a:schemeClr val="dk1"/>
                </a:solidFill>
                <a:latin typeface="Verdana"/>
                <a:ea typeface="Verdana"/>
                <a:cs typeface="Verdana"/>
                <a:sym typeface="Verdana"/>
              </a:rPr>
              <a:t>Sensor Stream</a:t>
            </a:r>
            <a:endParaRPr sz="1200" dirty="0"/>
          </a:p>
          <a:p>
            <a:pPr marL="0" marR="0" lvl="0" indent="0" algn="ctr" rtl="0">
              <a:lnSpc>
                <a:spcPct val="99000"/>
              </a:lnSpc>
              <a:spcBef>
                <a:spcPts val="0"/>
              </a:spcBef>
              <a:spcAft>
                <a:spcPts val="0"/>
              </a:spcAft>
              <a:buNone/>
            </a:pPr>
            <a:r>
              <a:rPr lang="en" sz="600" b="1" i="0" u="none" strike="noStrike" cap="none">
                <a:solidFill>
                  <a:schemeClr val="dk1"/>
                </a:solidFill>
                <a:latin typeface="Verdana"/>
                <a:ea typeface="Verdana"/>
                <a:cs typeface="Verdana"/>
                <a:sym typeface="Verdana"/>
              </a:rPr>
              <a:t> Camera Input</a:t>
            </a:r>
            <a:endParaRPr sz="1200" dirty="0"/>
          </a:p>
          <a:p>
            <a:pPr marL="0" marR="0" lvl="0" indent="0" algn="ctr" rtl="0">
              <a:lnSpc>
                <a:spcPct val="99000"/>
              </a:lnSpc>
              <a:spcBef>
                <a:spcPts val="0"/>
              </a:spcBef>
              <a:spcAft>
                <a:spcPts val="0"/>
              </a:spcAft>
              <a:buNone/>
            </a:pPr>
            <a:r>
              <a:rPr lang="en" sz="600" b="1" i="0" u="none" strike="noStrike" cap="none">
                <a:solidFill>
                  <a:schemeClr val="dk1"/>
                </a:solidFill>
                <a:latin typeface="Verdana"/>
                <a:ea typeface="Verdana"/>
                <a:cs typeface="Verdana"/>
                <a:sym typeface="Verdana"/>
              </a:rPr>
              <a:t>Controller state</a:t>
            </a:r>
            <a:endParaRPr sz="1200" dirty="0"/>
          </a:p>
        </p:txBody>
      </p:sp>
      <p:pic>
        <p:nvPicPr>
          <p:cNvPr id="518" name="Google Shape;518;p77"/>
          <p:cNvPicPr preferRelativeResize="0"/>
          <p:nvPr/>
        </p:nvPicPr>
        <p:blipFill rotWithShape="1">
          <a:blip r:embed="rId3">
            <a:alphaModFix/>
          </a:blip>
          <a:srcRect t="6966" b="9302"/>
          <a:stretch/>
        </p:blipFill>
        <p:spPr>
          <a:xfrm>
            <a:off x="4662802" y="3696201"/>
            <a:ext cx="745938" cy="223074"/>
          </a:xfrm>
          <a:prstGeom prst="rect">
            <a:avLst/>
          </a:prstGeom>
          <a:noFill/>
          <a:ln>
            <a:noFill/>
          </a:ln>
        </p:spPr>
      </p:pic>
      <p:sp>
        <p:nvSpPr>
          <p:cNvPr id="519" name="Google Shape;519;p77"/>
          <p:cNvSpPr/>
          <p:nvPr/>
        </p:nvSpPr>
        <p:spPr>
          <a:xfrm rot="9356707">
            <a:off x="4669972" y="4095625"/>
            <a:ext cx="113343" cy="145297"/>
          </a:xfrm>
          <a:prstGeom prst="triangle">
            <a:avLst>
              <a:gd name="adj" fmla="val 50000"/>
            </a:avLst>
          </a:prstGeom>
          <a:solidFill>
            <a:srgbClr val="782B90"/>
          </a:solidFill>
          <a:ln>
            <a:noFill/>
          </a:ln>
        </p:spPr>
        <p:txBody>
          <a:bodyPr spcFirstLastPara="1" wrap="square" lIns="91425" tIns="45700" rIns="91425" bIns="45700" anchor="ctr" anchorCtr="0">
            <a:noAutofit/>
          </a:bodyPr>
          <a:lstStyle/>
          <a:p>
            <a:pPr marL="0" marR="0" lvl="0" indent="0" algn="ctr" rtl="0">
              <a:lnSpc>
                <a:spcPct val="99000"/>
              </a:lnSpc>
              <a:spcBef>
                <a:spcPts val="0"/>
              </a:spcBef>
              <a:spcAft>
                <a:spcPts val="0"/>
              </a:spcAft>
              <a:buNone/>
            </a:pPr>
            <a:endParaRPr sz="1600" b="0" i="0" u="none" strike="noStrike" cap="none" dirty="0">
              <a:solidFill>
                <a:schemeClr val="dk1"/>
              </a:solidFill>
              <a:latin typeface="Trebuchet MS"/>
              <a:ea typeface="Trebuchet MS"/>
              <a:cs typeface="Trebuchet MS"/>
              <a:sym typeface="Trebuchet MS"/>
            </a:endParaRPr>
          </a:p>
        </p:txBody>
      </p:sp>
      <p:sp>
        <p:nvSpPr>
          <p:cNvPr id="520" name="Google Shape;520;p77"/>
          <p:cNvSpPr txBox="1"/>
          <p:nvPr/>
        </p:nvSpPr>
        <p:spPr>
          <a:xfrm>
            <a:off x="4602138" y="3267127"/>
            <a:ext cx="867300" cy="168600"/>
          </a:xfrm>
          <a:prstGeom prst="rect">
            <a:avLst/>
          </a:prstGeom>
          <a:solidFill>
            <a:srgbClr val="7030A0"/>
          </a:solidFill>
          <a:ln>
            <a:noFill/>
          </a:ln>
        </p:spPr>
        <p:txBody>
          <a:bodyPr spcFirstLastPara="1" wrap="square" lIns="91425" tIns="45700" rIns="91425" bIns="45700" anchor="t" anchorCtr="0">
            <a:spAutoFit/>
          </a:bodyPr>
          <a:lstStyle/>
          <a:p>
            <a:pPr marL="0" marR="0" lvl="0" indent="0" algn="ctr" rtl="0">
              <a:lnSpc>
                <a:spcPct val="99000"/>
              </a:lnSpc>
              <a:spcBef>
                <a:spcPts val="0"/>
              </a:spcBef>
              <a:spcAft>
                <a:spcPts val="0"/>
              </a:spcAft>
              <a:buClr>
                <a:schemeClr val="lt1"/>
              </a:buClr>
              <a:buSzPts val="800"/>
              <a:buFont typeface="Verdana"/>
              <a:buNone/>
            </a:pPr>
            <a:r>
              <a:rPr lang="en" sz="500" b="1" i="0" u="none" strike="noStrike" cap="none">
                <a:solidFill>
                  <a:schemeClr val="lt1"/>
                </a:solidFill>
                <a:latin typeface="Verdana"/>
                <a:ea typeface="Verdana"/>
                <a:cs typeface="Verdana"/>
                <a:sym typeface="Verdana"/>
              </a:rPr>
              <a:t>OpenXR API</a:t>
            </a:r>
            <a:endParaRPr sz="1100" dirty="0"/>
          </a:p>
        </p:txBody>
      </p:sp>
      <p:sp>
        <p:nvSpPr>
          <p:cNvPr id="521" name="Google Shape;521;p77"/>
          <p:cNvSpPr txBox="1"/>
          <p:nvPr/>
        </p:nvSpPr>
        <p:spPr>
          <a:xfrm>
            <a:off x="4602138" y="4206294"/>
            <a:ext cx="867300" cy="168600"/>
          </a:xfrm>
          <a:prstGeom prst="rect">
            <a:avLst/>
          </a:prstGeom>
          <a:solidFill>
            <a:srgbClr val="7030A0"/>
          </a:solidFill>
          <a:ln>
            <a:noFill/>
          </a:ln>
        </p:spPr>
        <p:txBody>
          <a:bodyPr spcFirstLastPara="1" wrap="square" lIns="91425" tIns="45700" rIns="91425" bIns="45700" anchor="t" anchorCtr="0">
            <a:spAutoFit/>
          </a:bodyPr>
          <a:lstStyle/>
          <a:p>
            <a:pPr marL="0" marR="0" lvl="0" indent="0" algn="ctr" rtl="0">
              <a:lnSpc>
                <a:spcPct val="99000"/>
              </a:lnSpc>
              <a:spcBef>
                <a:spcPts val="0"/>
              </a:spcBef>
              <a:spcAft>
                <a:spcPts val="0"/>
              </a:spcAft>
              <a:buClr>
                <a:schemeClr val="lt1"/>
              </a:buClr>
              <a:buSzPts val="800"/>
              <a:buFont typeface="Verdana"/>
              <a:buNone/>
            </a:pPr>
            <a:r>
              <a:rPr lang="en" sz="500" b="1" i="0" u="none" strike="noStrike" cap="none">
                <a:solidFill>
                  <a:schemeClr val="lt1"/>
                </a:solidFill>
                <a:latin typeface="Verdana"/>
                <a:ea typeface="Verdana"/>
                <a:cs typeface="Verdana"/>
                <a:sym typeface="Verdana"/>
              </a:rPr>
              <a:t>OpenXR Runtime</a:t>
            </a:r>
            <a:endParaRPr sz="1100" dirty="0"/>
          </a:p>
        </p:txBody>
      </p:sp>
      <p:sp>
        <p:nvSpPr>
          <p:cNvPr id="522" name="Google Shape;522;p77"/>
          <p:cNvSpPr txBox="1"/>
          <p:nvPr/>
        </p:nvSpPr>
        <p:spPr>
          <a:xfrm>
            <a:off x="4331664" y="2486250"/>
            <a:ext cx="1443900" cy="427500"/>
          </a:xfrm>
          <a:prstGeom prst="rect">
            <a:avLst/>
          </a:prstGeom>
          <a:noFill/>
          <a:ln>
            <a:noFill/>
          </a:ln>
        </p:spPr>
        <p:txBody>
          <a:bodyPr spcFirstLastPara="1" wrap="square" lIns="91425" tIns="45700" rIns="91425" bIns="45700" anchor="t" anchorCtr="0">
            <a:spAutoFit/>
          </a:bodyPr>
          <a:lstStyle/>
          <a:p>
            <a:pPr marL="0" marR="0" lvl="0" indent="0" algn="ctr" rtl="0">
              <a:lnSpc>
                <a:spcPct val="99000"/>
              </a:lnSpc>
              <a:spcBef>
                <a:spcPts val="0"/>
              </a:spcBef>
              <a:spcAft>
                <a:spcPts val="0"/>
              </a:spcAft>
              <a:buNone/>
            </a:pPr>
            <a:r>
              <a:rPr lang="en" sz="550" b="1">
                <a:solidFill>
                  <a:srgbClr val="782B90"/>
                </a:solidFill>
                <a:latin typeface="Verdana"/>
                <a:ea typeface="Verdana"/>
                <a:cs typeface="Verdana"/>
                <a:sym typeface="Verdana"/>
              </a:rPr>
              <a:t>OpenXR handles communication between an application and the runtime on a local XR device</a:t>
            </a:r>
            <a:endParaRPr sz="550" b="1" dirty="0">
              <a:solidFill>
                <a:srgbClr val="782B90"/>
              </a:solidFill>
              <a:latin typeface="Verdana"/>
              <a:ea typeface="Verdana"/>
              <a:cs typeface="Verdana"/>
              <a:sym typeface="Verdana"/>
            </a:endParaRPr>
          </a:p>
        </p:txBody>
      </p:sp>
      <p:sp>
        <p:nvSpPr>
          <p:cNvPr id="523" name="Google Shape;523;p77"/>
          <p:cNvSpPr txBox="1"/>
          <p:nvPr/>
        </p:nvSpPr>
        <p:spPr>
          <a:xfrm>
            <a:off x="6196550" y="854150"/>
            <a:ext cx="2184300" cy="678900"/>
          </a:xfrm>
          <a:prstGeom prst="rect">
            <a:avLst/>
          </a:prstGeom>
          <a:noFill/>
          <a:ln>
            <a:noFill/>
          </a:ln>
        </p:spPr>
        <p:txBody>
          <a:bodyPr spcFirstLastPara="1" wrap="square" lIns="91425" tIns="45700" rIns="91425" bIns="45700" anchor="t" anchorCtr="0">
            <a:spAutoFit/>
          </a:bodyPr>
          <a:lstStyle/>
          <a:p>
            <a:pPr marL="0" marR="0" lvl="0" indent="0" algn="ctr" rtl="0">
              <a:lnSpc>
                <a:spcPct val="99000"/>
              </a:lnSpc>
              <a:spcBef>
                <a:spcPts val="0"/>
              </a:spcBef>
              <a:spcAft>
                <a:spcPts val="0"/>
              </a:spcAft>
              <a:buClr>
                <a:srgbClr val="000000"/>
              </a:buClr>
              <a:buFont typeface="Arial"/>
              <a:buNone/>
            </a:pPr>
            <a:r>
              <a:rPr lang="en" sz="550" b="1">
                <a:solidFill>
                  <a:srgbClr val="782B90"/>
                </a:solidFill>
                <a:latin typeface="Verdana"/>
                <a:ea typeface="Verdana"/>
                <a:cs typeface="Verdana"/>
                <a:sym typeface="Verdana"/>
              </a:rPr>
              <a:t>A QOS API would enable the network to be configured to meet the data streaming needs of the application and devices being used. Integrating a QOS API alongside the XR runtime API could hide network configuration details from the application that may not even know it is running in the cloud</a:t>
            </a:r>
            <a:endParaRPr sz="550" b="1" dirty="0">
              <a:solidFill>
                <a:srgbClr val="782B90"/>
              </a:solidFill>
              <a:latin typeface="Verdana"/>
              <a:ea typeface="Verdana"/>
              <a:cs typeface="Verdana"/>
              <a:sym typeface="Verdana"/>
            </a:endParaRPr>
          </a:p>
        </p:txBody>
      </p:sp>
      <p:pic>
        <p:nvPicPr>
          <p:cNvPr id="524" name="Google Shape;524;p77"/>
          <p:cNvPicPr preferRelativeResize="0"/>
          <p:nvPr/>
        </p:nvPicPr>
        <p:blipFill>
          <a:blip r:embed="rId4">
            <a:alphaModFix/>
          </a:blip>
          <a:stretch>
            <a:fillRect/>
          </a:stretch>
        </p:blipFill>
        <p:spPr>
          <a:xfrm>
            <a:off x="6408152" y="1639291"/>
            <a:ext cx="2298300" cy="3050977"/>
          </a:xfrm>
          <a:prstGeom prst="rect">
            <a:avLst/>
          </a:prstGeom>
          <a:noFill/>
          <a:ln>
            <a:noFill/>
          </a:ln>
        </p:spPr>
      </p:pic>
      <p:sp>
        <p:nvSpPr>
          <p:cNvPr id="2" name="TextBox 1">
            <a:extLst>
              <a:ext uri="{FF2B5EF4-FFF2-40B4-BE49-F238E27FC236}">
                <a16:creationId xmlns:a16="http://schemas.microsoft.com/office/drawing/2014/main" id="{F19F5C40-A849-EBB9-274C-CA131404EE30}"/>
              </a:ext>
            </a:extLst>
          </p:cNvPr>
          <p:cNvSpPr txBox="1"/>
          <p:nvPr/>
        </p:nvSpPr>
        <p:spPr>
          <a:xfrm>
            <a:off x="656750" y="3194862"/>
            <a:ext cx="2835729" cy="861774"/>
          </a:xfrm>
          <a:prstGeom prst="rect">
            <a:avLst/>
          </a:prstGeom>
          <a:noFill/>
        </p:spPr>
        <p:txBody>
          <a:bodyPr wrap="square" rtlCol="0">
            <a:spAutoFit/>
          </a:bodyPr>
          <a:lstStyle/>
          <a:p>
            <a:pPr algn="ctr"/>
            <a:r>
              <a:rPr lang="en-US" sz="1200" b="1" dirty="0">
                <a:latin typeface="Verdana" panose="020B0604030504040204" pitchFamily="34" charset="0"/>
                <a:ea typeface="Verdana" panose="020B0604030504040204" pitchFamily="34" charset="0"/>
              </a:rPr>
              <a:t>Split Rendering Use Case</a:t>
            </a:r>
          </a:p>
          <a:p>
            <a:pPr algn="ctr"/>
            <a:r>
              <a:rPr lang="en-US" sz="1200" dirty="0">
                <a:latin typeface="Verdana" panose="020B0604030504040204" pitchFamily="34" charset="0"/>
                <a:ea typeface="Verdana" panose="020B0604030504040204" pitchFamily="34" charset="0"/>
              </a:rPr>
              <a:t>Distributing compute and rendering between and client device and edge server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78"/>
          <p:cNvSpPr txBox="1">
            <a:spLocks noGrp="1"/>
          </p:cNvSpPr>
          <p:nvPr>
            <p:ph type="title"/>
          </p:nvPr>
        </p:nvSpPr>
        <p:spPr>
          <a:xfrm>
            <a:off x="380144" y="288312"/>
            <a:ext cx="8368300" cy="369332"/>
          </a:xfrm>
          <a:prstGeom prst="rect">
            <a:avLst/>
          </a:prstGeom>
          <a:noFill/>
          <a:ln>
            <a:noFill/>
          </a:ln>
        </p:spPr>
        <p:txBody>
          <a:bodyPr spcFirstLastPara="1" wrap="square" lIns="91425" tIns="45700" rIns="91425" bIns="45700" anchor="ctr" anchorCtr="0">
            <a:spAutoFit/>
          </a:bodyPr>
          <a:lstStyle/>
          <a:p>
            <a:pPr marL="0" lvl="0" indent="0" algn="l" rtl="0">
              <a:lnSpc>
                <a:spcPct val="90000"/>
              </a:lnSpc>
              <a:spcBef>
                <a:spcPts val="0"/>
              </a:spcBef>
              <a:spcAft>
                <a:spcPts val="0"/>
              </a:spcAft>
              <a:buClr>
                <a:schemeClr val="dk1"/>
              </a:buClr>
              <a:buSzPts val="2000"/>
              <a:buFont typeface="Verdana"/>
              <a:buNone/>
            </a:pPr>
            <a:r>
              <a:rPr lang="en"/>
              <a:t>A Constellation of Standards</a:t>
            </a:r>
            <a:endParaRPr dirty="0"/>
          </a:p>
        </p:txBody>
      </p:sp>
      <p:pic>
        <p:nvPicPr>
          <p:cNvPr id="530" name="Google Shape;530;p78"/>
          <p:cNvPicPr preferRelativeResize="0"/>
          <p:nvPr/>
        </p:nvPicPr>
        <p:blipFill rotWithShape="1">
          <a:blip r:embed="rId3">
            <a:alphaModFix/>
          </a:blip>
          <a:srcRect/>
          <a:stretch/>
        </p:blipFill>
        <p:spPr>
          <a:xfrm>
            <a:off x="3631382" y="1633990"/>
            <a:ext cx="1719783" cy="2966003"/>
          </a:xfrm>
          <a:prstGeom prst="rect">
            <a:avLst/>
          </a:prstGeom>
          <a:noFill/>
          <a:ln>
            <a:noFill/>
          </a:ln>
        </p:spPr>
      </p:pic>
      <p:pic>
        <p:nvPicPr>
          <p:cNvPr id="531" name="Google Shape;531;p78" descr="Image result for ieee logo"/>
          <p:cNvPicPr preferRelativeResize="0"/>
          <p:nvPr/>
        </p:nvPicPr>
        <p:blipFill rotWithShape="1">
          <a:blip r:embed="rId4">
            <a:alphaModFix/>
          </a:blip>
          <a:srcRect/>
          <a:stretch/>
        </p:blipFill>
        <p:spPr>
          <a:xfrm>
            <a:off x="6211039" y="2351456"/>
            <a:ext cx="917776" cy="340120"/>
          </a:xfrm>
          <a:prstGeom prst="rect">
            <a:avLst/>
          </a:prstGeom>
          <a:noFill/>
          <a:ln>
            <a:noFill/>
          </a:ln>
        </p:spPr>
      </p:pic>
      <p:pic>
        <p:nvPicPr>
          <p:cNvPr id="532" name="Google Shape;532;p78"/>
          <p:cNvPicPr preferRelativeResize="0"/>
          <p:nvPr/>
        </p:nvPicPr>
        <p:blipFill rotWithShape="1">
          <a:blip r:embed="rId5">
            <a:alphaModFix/>
          </a:blip>
          <a:srcRect/>
          <a:stretch/>
        </p:blipFill>
        <p:spPr>
          <a:xfrm>
            <a:off x="6280054" y="3217309"/>
            <a:ext cx="692044" cy="369332"/>
          </a:xfrm>
          <a:prstGeom prst="rect">
            <a:avLst/>
          </a:prstGeom>
          <a:noFill/>
          <a:ln>
            <a:noFill/>
          </a:ln>
        </p:spPr>
      </p:pic>
      <p:pic>
        <p:nvPicPr>
          <p:cNvPr id="533" name="Google Shape;533;p78"/>
          <p:cNvPicPr preferRelativeResize="0"/>
          <p:nvPr/>
        </p:nvPicPr>
        <p:blipFill rotWithShape="1">
          <a:blip r:embed="rId6">
            <a:alphaModFix/>
          </a:blip>
          <a:srcRect/>
          <a:stretch/>
        </p:blipFill>
        <p:spPr>
          <a:xfrm>
            <a:off x="5460943" y="2827656"/>
            <a:ext cx="729543" cy="630059"/>
          </a:xfrm>
          <a:prstGeom prst="rect">
            <a:avLst/>
          </a:prstGeom>
          <a:noFill/>
          <a:ln>
            <a:noFill/>
          </a:ln>
        </p:spPr>
      </p:pic>
      <p:pic>
        <p:nvPicPr>
          <p:cNvPr id="534" name="Google Shape;534;p78" descr="Home"/>
          <p:cNvPicPr preferRelativeResize="0"/>
          <p:nvPr/>
        </p:nvPicPr>
        <p:blipFill rotWithShape="1">
          <a:blip r:embed="rId7">
            <a:alphaModFix/>
          </a:blip>
          <a:srcRect/>
          <a:stretch/>
        </p:blipFill>
        <p:spPr>
          <a:xfrm>
            <a:off x="1587172" y="881828"/>
            <a:ext cx="1384628" cy="705253"/>
          </a:xfrm>
          <a:prstGeom prst="rect">
            <a:avLst/>
          </a:prstGeom>
          <a:noFill/>
          <a:ln>
            <a:noFill/>
          </a:ln>
        </p:spPr>
      </p:pic>
      <p:pic>
        <p:nvPicPr>
          <p:cNvPr id="535" name="Google Shape;535;p78"/>
          <p:cNvPicPr preferRelativeResize="0"/>
          <p:nvPr/>
        </p:nvPicPr>
        <p:blipFill rotWithShape="1">
          <a:blip r:embed="rId8">
            <a:alphaModFix/>
          </a:blip>
          <a:srcRect/>
          <a:stretch/>
        </p:blipFill>
        <p:spPr>
          <a:xfrm>
            <a:off x="5114063" y="1686745"/>
            <a:ext cx="1551190" cy="369332"/>
          </a:xfrm>
          <a:prstGeom prst="rect">
            <a:avLst/>
          </a:prstGeom>
          <a:noFill/>
          <a:ln>
            <a:noFill/>
          </a:ln>
        </p:spPr>
      </p:pic>
      <p:pic>
        <p:nvPicPr>
          <p:cNvPr id="536" name="Google Shape;536;p78" descr="Home - JTC 1"/>
          <p:cNvPicPr preferRelativeResize="0"/>
          <p:nvPr/>
        </p:nvPicPr>
        <p:blipFill rotWithShape="1">
          <a:blip r:embed="rId9">
            <a:alphaModFix/>
          </a:blip>
          <a:srcRect/>
          <a:stretch/>
        </p:blipFill>
        <p:spPr>
          <a:xfrm>
            <a:off x="1668102" y="2041926"/>
            <a:ext cx="659180" cy="247193"/>
          </a:xfrm>
          <a:prstGeom prst="rect">
            <a:avLst/>
          </a:prstGeom>
          <a:noFill/>
          <a:ln>
            <a:noFill/>
          </a:ln>
        </p:spPr>
      </p:pic>
      <p:pic>
        <p:nvPicPr>
          <p:cNvPr id="537" name="Google Shape;537;p78" descr="History of ITU&amp;#39;s Logo"/>
          <p:cNvPicPr preferRelativeResize="0"/>
          <p:nvPr/>
        </p:nvPicPr>
        <p:blipFill rotWithShape="1">
          <a:blip r:embed="rId10">
            <a:alphaModFix/>
          </a:blip>
          <a:srcRect/>
          <a:stretch/>
        </p:blipFill>
        <p:spPr>
          <a:xfrm>
            <a:off x="5548405" y="3421846"/>
            <a:ext cx="468952" cy="479155"/>
          </a:xfrm>
          <a:prstGeom prst="rect">
            <a:avLst/>
          </a:prstGeom>
          <a:noFill/>
          <a:ln>
            <a:noFill/>
          </a:ln>
        </p:spPr>
      </p:pic>
      <p:pic>
        <p:nvPicPr>
          <p:cNvPr id="538" name="Google Shape;538;p78"/>
          <p:cNvPicPr preferRelativeResize="0"/>
          <p:nvPr/>
        </p:nvPicPr>
        <p:blipFill rotWithShape="1">
          <a:blip r:embed="rId11">
            <a:alphaModFix/>
          </a:blip>
          <a:srcRect/>
          <a:stretch/>
        </p:blipFill>
        <p:spPr>
          <a:xfrm>
            <a:off x="5548405" y="2313306"/>
            <a:ext cx="514350" cy="514350"/>
          </a:xfrm>
          <a:prstGeom prst="rect">
            <a:avLst/>
          </a:prstGeom>
          <a:noFill/>
          <a:ln>
            <a:noFill/>
          </a:ln>
        </p:spPr>
      </p:pic>
      <p:pic>
        <p:nvPicPr>
          <p:cNvPr id="539" name="Google Shape;539;p78"/>
          <p:cNvPicPr preferRelativeResize="0"/>
          <p:nvPr/>
        </p:nvPicPr>
        <p:blipFill rotWithShape="1">
          <a:blip r:embed="rId12">
            <a:alphaModFix/>
          </a:blip>
          <a:srcRect t="14683" b="16992"/>
          <a:stretch/>
        </p:blipFill>
        <p:spPr>
          <a:xfrm>
            <a:off x="5068362" y="1486450"/>
            <a:ext cx="661689" cy="173917"/>
          </a:xfrm>
          <a:prstGeom prst="rect">
            <a:avLst/>
          </a:prstGeom>
          <a:noFill/>
          <a:ln>
            <a:noFill/>
          </a:ln>
        </p:spPr>
      </p:pic>
      <p:pic>
        <p:nvPicPr>
          <p:cNvPr id="540" name="Google Shape;540;p78"/>
          <p:cNvPicPr preferRelativeResize="0"/>
          <p:nvPr/>
        </p:nvPicPr>
        <p:blipFill rotWithShape="1">
          <a:blip r:embed="rId13">
            <a:alphaModFix/>
          </a:blip>
          <a:srcRect t="6967" b="9299"/>
          <a:stretch/>
        </p:blipFill>
        <p:spPr>
          <a:xfrm>
            <a:off x="5735072" y="1483646"/>
            <a:ext cx="590940" cy="176721"/>
          </a:xfrm>
          <a:prstGeom prst="rect">
            <a:avLst/>
          </a:prstGeom>
          <a:noFill/>
          <a:ln>
            <a:noFill/>
          </a:ln>
        </p:spPr>
      </p:pic>
      <p:pic>
        <p:nvPicPr>
          <p:cNvPr id="541" name="Google Shape;541;p78"/>
          <p:cNvPicPr preferRelativeResize="0"/>
          <p:nvPr/>
        </p:nvPicPr>
        <p:blipFill rotWithShape="1">
          <a:blip r:embed="rId14">
            <a:alphaModFix/>
          </a:blip>
          <a:srcRect/>
          <a:stretch/>
        </p:blipFill>
        <p:spPr>
          <a:xfrm>
            <a:off x="3155791" y="992198"/>
            <a:ext cx="474132" cy="237066"/>
          </a:xfrm>
          <a:prstGeom prst="rect">
            <a:avLst/>
          </a:prstGeom>
          <a:noFill/>
          <a:ln>
            <a:noFill/>
          </a:ln>
        </p:spPr>
      </p:pic>
      <p:pic>
        <p:nvPicPr>
          <p:cNvPr id="542" name="Google Shape;542;p78"/>
          <p:cNvPicPr preferRelativeResize="0"/>
          <p:nvPr/>
        </p:nvPicPr>
        <p:blipFill rotWithShape="1">
          <a:blip r:embed="rId15">
            <a:alphaModFix/>
          </a:blip>
          <a:srcRect/>
          <a:stretch/>
        </p:blipFill>
        <p:spPr>
          <a:xfrm>
            <a:off x="6365023" y="1473889"/>
            <a:ext cx="483282" cy="201368"/>
          </a:xfrm>
          <a:prstGeom prst="rect">
            <a:avLst/>
          </a:prstGeom>
          <a:noFill/>
          <a:ln>
            <a:noFill/>
          </a:ln>
        </p:spPr>
      </p:pic>
      <p:pic>
        <p:nvPicPr>
          <p:cNvPr id="543" name="Google Shape;543;p78" descr="Related image"/>
          <p:cNvPicPr preferRelativeResize="0"/>
          <p:nvPr/>
        </p:nvPicPr>
        <p:blipFill rotWithShape="1">
          <a:blip r:embed="rId16">
            <a:alphaModFix/>
          </a:blip>
          <a:srcRect/>
          <a:stretch/>
        </p:blipFill>
        <p:spPr>
          <a:xfrm>
            <a:off x="5577793" y="590550"/>
            <a:ext cx="623729" cy="424734"/>
          </a:xfrm>
          <a:prstGeom prst="rect">
            <a:avLst/>
          </a:prstGeom>
          <a:noFill/>
          <a:ln>
            <a:noFill/>
          </a:ln>
        </p:spPr>
      </p:pic>
      <p:pic>
        <p:nvPicPr>
          <p:cNvPr id="544" name="Google Shape;544;p78" descr="A blue triangle logo with black background&#10;&#10;Description automatically generated"/>
          <p:cNvPicPr preferRelativeResize="0"/>
          <p:nvPr/>
        </p:nvPicPr>
        <p:blipFill rotWithShape="1">
          <a:blip r:embed="rId17">
            <a:alphaModFix/>
          </a:blip>
          <a:srcRect/>
          <a:stretch/>
        </p:blipFill>
        <p:spPr>
          <a:xfrm>
            <a:off x="5257501" y="1063979"/>
            <a:ext cx="348977" cy="297208"/>
          </a:xfrm>
          <a:prstGeom prst="rect">
            <a:avLst/>
          </a:prstGeom>
          <a:noFill/>
          <a:ln>
            <a:noFill/>
          </a:ln>
        </p:spPr>
      </p:pic>
      <p:pic>
        <p:nvPicPr>
          <p:cNvPr id="545" name="Google Shape;545;p78" descr="A black and white logo&#10;&#10;Description automatically generated"/>
          <p:cNvPicPr preferRelativeResize="0"/>
          <p:nvPr/>
        </p:nvPicPr>
        <p:blipFill rotWithShape="1">
          <a:blip r:embed="rId18">
            <a:alphaModFix/>
          </a:blip>
          <a:srcRect/>
          <a:stretch/>
        </p:blipFill>
        <p:spPr>
          <a:xfrm>
            <a:off x="5749495" y="1093694"/>
            <a:ext cx="762000" cy="193063"/>
          </a:xfrm>
          <a:prstGeom prst="rect">
            <a:avLst/>
          </a:prstGeom>
          <a:noFill/>
          <a:ln>
            <a:noFill/>
          </a:ln>
        </p:spPr>
      </p:pic>
      <p:cxnSp>
        <p:nvCxnSpPr>
          <p:cNvPr id="546" name="Google Shape;546;p78"/>
          <p:cNvCxnSpPr/>
          <p:nvPr/>
        </p:nvCxnSpPr>
        <p:spPr>
          <a:xfrm>
            <a:off x="5106812" y="1405390"/>
            <a:ext cx="2438400" cy="0"/>
          </a:xfrm>
          <a:prstGeom prst="straightConnector1">
            <a:avLst/>
          </a:prstGeom>
          <a:noFill/>
          <a:ln w="12700" cap="flat" cmpd="sng">
            <a:solidFill>
              <a:schemeClr val="dk1"/>
            </a:solidFill>
            <a:prstDash val="lgDash"/>
            <a:miter lim="800000"/>
            <a:headEnd type="none" w="sm" len="sm"/>
            <a:tailEnd type="none" w="sm" len="sm"/>
          </a:ln>
        </p:spPr>
      </p:cxnSp>
      <p:sp>
        <p:nvSpPr>
          <p:cNvPr id="547" name="Google Shape;547;p78"/>
          <p:cNvSpPr txBox="1"/>
          <p:nvPr/>
        </p:nvSpPr>
        <p:spPr>
          <a:xfrm>
            <a:off x="6984855" y="1160312"/>
            <a:ext cx="886781" cy="244682"/>
          </a:xfrm>
          <a:prstGeom prst="rect">
            <a:avLst/>
          </a:prstGeom>
          <a:noFill/>
          <a:ln>
            <a:noFill/>
          </a:ln>
        </p:spPr>
        <p:txBody>
          <a:bodyPr spcFirstLastPara="1" wrap="square" lIns="91425" tIns="45700" rIns="91425" bIns="45700" anchor="t" anchorCtr="0">
            <a:spAutoFit/>
          </a:bodyPr>
          <a:lstStyle/>
          <a:p>
            <a:pPr marL="0" marR="0" lvl="0" indent="0" algn="l" rtl="0">
              <a:lnSpc>
                <a:spcPct val="99000"/>
              </a:lnSpc>
              <a:spcBef>
                <a:spcPts val="0"/>
              </a:spcBef>
              <a:spcAft>
                <a:spcPts val="0"/>
              </a:spcAft>
              <a:buClr>
                <a:srgbClr val="3F3F3F"/>
              </a:buClr>
              <a:buSzPts val="1000"/>
              <a:buFont typeface="Verdana"/>
              <a:buNone/>
            </a:pPr>
            <a:r>
              <a:rPr lang="en" sz="1000" b="1" i="0" u="none" strike="noStrike" cap="none">
                <a:solidFill>
                  <a:srgbClr val="3F3F3F"/>
                </a:solidFill>
                <a:latin typeface="Verdana"/>
                <a:ea typeface="Verdana"/>
                <a:cs typeface="Verdana"/>
                <a:sym typeface="Verdana"/>
              </a:rPr>
              <a:t>Web APIs</a:t>
            </a:r>
            <a:endParaRPr dirty="0"/>
          </a:p>
        </p:txBody>
      </p:sp>
      <p:sp>
        <p:nvSpPr>
          <p:cNvPr id="548" name="Google Shape;548;p78"/>
          <p:cNvSpPr txBox="1"/>
          <p:nvPr/>
        </p:nvSpPr>
        <p:spPr>
          <a:xfrm>
            <a:off x="6984855" y="1430575"/>
            <a:ext cx="1031051" cy="244682"/>
          </a:xfrm>
          <a:prstGeom prst="rect">
            <a:avLst/>
          </a:prstGeom>
          <a:noFill/>
          <a:ln>
            <a:noFill/>
          </a:ln>
        </p:spPr>
        <p:txBody>
          <a:bodyPr spcFirstLastPara="1" wrap="square" lIns="91425" tIns="45700" rIns="91425" bIns="45700" anchor="t" anchorCtr="0">
            <a:spAutoFit/>
          </a:bodyPr>
          <a:lstStyle/>
          <a:p>
            <a:pPr marL="0" marR="0" lvl="0" indent="0" algn="l" rtl="0">
              <a:lnSpc>
                <a:spcPct val="99000"/>
              </a:lnSpc>
              <a:spcBef>
                <a:spcPts val="0"/>
              </a:spcBef>
              <a:spcAft>
                <a:spcPts val="0"/>
              </a:spcAft>
              <a:buClr>
                <a:srgbClr val="3F3F3F"/>
              </a:buClr>
              <a:buSzPts val="1000"/>
              <a:buFont typeface="Verdana"/>
              <a:buNone/>
            </a:pPr>
            <a:r>
              <a:rPr lang="en" sz="1000" b="1" i="0" u="none" strike="noStrike" cap="none">
                <a:solidFill>
                  <a:srgbClr val="3F3F3F"/>
                </a:solidFill>
                <a:latin typeface="Verdana"/>
                <a:ea typeface="Verdana"/>
                <a:cs typeface="Verdana"/>
                <a:sym typeface="Verdana"/>
              </a:rPr>
              <a:t>Native APIs</a:t>
            </a:r>
            <a:endParaRPr dirty="0"/>
          </a:p>
        </p:txBody>
      </p:sp>
      <p:pic>
        <p:nvPicPr>
          <p:cNvPr id="549" name="Google Shape;549;p78" descr="Communities – Cesium"/>
          <p:cNvPicPr preferRelativeResize="0"/>
          <p:nvPr/>
        </p:nvPicPr>
        <p:blipFill rotWithShape="1">
          <a:blip r:embed="rId19">
            <a:alphaModFix/>
          </a:blip>
          <a:srcRect/>
          <a:stretch/>
        </p:blipFill>
        <p:spPr>
          <a:xfrm>
            <a:off x="1648473" y="1504812"/>
            <a:ext cx="1184536" cy="311558"/>
          </a:xfrm>
          <a:prstGeom prst="rect">
            <a:avLst/>
          </a:prstGeom>
          <a:noFill/>
          <a:ln>
            <a:noFill/>
          </a:ln>
        </p:spPr>
      </p:pic>
      <p:pic>
        <p:nvPicPr>
          <p:cNvPr id="550" name="Google Shape;550;p78" descr="USD"/>
          <p:cNvPicPr preferRelativeResize="0"/>
          <p:nvPr/>
        </p:nvPicPr>
        <p:blipFill rotWithShape="1">
          <a:blip r:embed="rId20">
            <a:alphaModFix/>
          </a:blip>
          <a:srcRect l="12181" t="17869" r="11877" b="17965"/>
          <a:stretch/>
        </p:blipFill>
        <p:spPr>
          <a:xfrm>
            <a:off x="3088669" y="1271920"/>
            <a:ext cx="531663" cy="252681"/>
          </a:xfrm>
          <a:prstGeom prst="rect">
            <a:avLst/>
          </a:prstGeom>
          <a:noFill/>
          <a:ln>
            <a:noFill/>
          </a:ln>
        </p:spPr>
      </p:pic>
      <p:pic>
        <p:nvPicPr>
          <p:cNvPr id="551" name="Google Shape;551;p78" descr="Introducing 3D Tiles Next, Streaming Geospatial to the ..."/>
          <p:cNvPicPr preferRelativeResize="0"/>
          <p:nvPr/>
        </p:nvPicPr>
        <p:blipFill rotWithShape="1">
          <a:blip r:embed="rId21">
            <a:alphaModFix/>
          </a:blip>
          <a:srcRect l="7500" t="14636" r="12500" b="38837"/>
          <a:stretch/>
        </p:blipFill>
        <p:spPr>
          <a:xfrm>
            <a:off x="3029034" y="1597528"/>
            <a:ext cx="634640" cy="192873"/>
          </a:xfrm>
          <a:prstGeom prst="rect">
            <a:avLst/>
          </a:prstGeom>
          <a:noFill/>
          <a:ln>
            <a:noFill/>
          </a:ln>
        </p:spPr>
      </p:pic>
      <p:sp>
        <p:nvSpPr>
          <p:cNvPr id="552" name="Google Shape;552;p78"/>
          <p:cNvSpPr txBox="1"/>
          <p:nvPr/>
        </p:nvSpPr>
        <p:spPr>
          <a:xfrm>
            <a:off x="759440" y="1508429"/>
            <a:ext cx="861133" cy="397032"/>
          </a:xfrm>
          <a:prstGeom prst="rect">
            <a:avLst/>
          </a:prstGeom>
          <a:noFill/>
          <a:ln>
            <a:noFill/>
          </a:ln>
        </p:spPr>
        <p:txBody>
          <a:bodyPr spcFirstLastPara="1" wrap="square" lIns="91425" tIns="45700" rIns="91425" bIns="45700" anchor="t" anchorCtr="0">
            <a:spAutoFit/>
          </a:bodyPr>
          <a:lstStyle/>
          <a:p>
            <a:pPr marL="0" marR="0" lvl="0" indent="0" algn="r" rtl="0">
              <a:lnSpc>
                <a:spcPct val="99000"/>
              </a:lnSpc>
              <a:spcBef>
                <a:spcPts val="0"/>
              </a:spcBef>
              <a:spcAft>
                <a:spcPts val="0"/>
              </a:spcAft>
              <a:buClr>
                <a:srgbClr val="3F3F3F"/>
              </a:buClr>
              <a:buSzPts val="1000"/>
              <a:buFont typeface="Verdana"/>
              <a:buNone/>
            </a:pPr>
            <a:r>
              <a:rPr lang="en" sz="1000" b="1" i="0" u="none" strike="noStrike" cap="none">
                <a:solidFill>
                  <a:srgbClr val="3F3F3F"/>
                </a:solidFill>
                <a:latin typeface="Verdana"/>
                <a:ea typeface="Verdana"/>
                <a:cs typeface="Verdana"/>
                <a:sym typeface="Verdana"/>
              </a:rPr>
              <a:t>3D Asset </a:t>
            </a:r>
            <a:br>
              <a:rPr lang="en" sz="1000" b="1" i="0" u="none" strike="noStrike" cap="none">
                <a:solidFill>
                  <a:srgbClr val="3F3F3F"/>
                </a:solidFill>
                <a:latin typeface="Verdana"/>
                <a:ea typeface="Verdana"/>
                <a:cs typeface="Verdana"/>
                <a:sym typeface="Verdana"/>
              </a:rPr>
            </a:br>
            <a:r>
              <a:rPr lang="en" sz="1000" b="1" i="0" u="none" strike="noStrike" cap="none">
                <a:solidFill>
                  <a:srgbClr val="3F3F3F"/>
                </a:solidFill>
                <a:latin typeface="Verdana"/>
                <a:ea typeface="Verdana"/>
                <a:cs typeface="Verdana"/>
                <a:sym typeface="Verdana"/>
              </a:rPr>
              <a:t>Formats </a:t>
            </a:r>
            <a:endParaRPr dirty="0"/>
          </a:p>
        </p:txBody>
      </p:sp>
      <p:pic>
        <p:nvPicPr>
          <p:cNvPr id="553" name="Google Shape;553;p78" descr="Camara Project"/>
          <p:cNvPicPr preferRelativeResize="0"/>
          <p:nvPr/>
        </p:nvPicPr>
        <p:blipFill rotWithShape="1">
          <a:blip r:embed="rId22">
            <a:alphaModFix/>
          </a:blip>
          <a:srcRect/>
          <a:stretch/>
        </p:blipFill>
        <p:spPr>
          <a:xfrm>
            <a:off x="6259995" y="2793752"/>
            <a:ext cx="1031051" cy="190637"/>
          </a:xfrm>
          <a:prstGeom prst="rect">
            <a:avLst/>
          </a:prstGeom>
          <a:noFill/>
          <a:ln>
            <a:noFill/>
          </a:ln>
        </p:spPr>
      </p:pic>
      <p:pic>
        <p:nvPicPr>
          <p:cNvPr id="554" name="Google Shape;554;p78"/>
          <p:cNvPicPr preferRelativeResize="0"/>
          <p:nvPr/>
        </p:nvPicPr>
        <p:blipFill rotWithShape="1">
          <a:blip r:embed="rId23">
            <a:alphaModFix/>
          </a:blip>
          <a:srcRect/>
          <a:stretch/>
        </p:blipFill>
        <p:spPr>
          <a:xfrm>
            <a:off x="5120365" y="4085349"/>
            <a:ext cx="990979" cy="369332"/>
          </a:xfrm>
          <a:prstGeom prst="rect">
            <a:avLst/>
          </a:prstGeom>
          <a:noFill/>
          <a:ln>
            <a:noFill/>
          </a:ln>
        </p:spPr>
      </p:pic>
      <p:sp>
        <p:nvSpPr>
          <p:cNvPr id="555" name="Google Shape;555;p78"/>
          <p:cNvSpPr txBox="1"/>
          <p:nvPr/>
        </p:nvSpPr>
        <p:spPr>
          <a:xfrm>
            <a:off x="380144" y="1967008"/>
            <a:ext cx="1168910" cy="397032"/>
          </a:xfrm>
          <a:prstGeom prst="rect">
            <a:avLst/>
          </a:prstGeom>
          <a:noFill/>
          <a:ln>
            <a:noFill/>
          </a:ln>
        </p:spPr>
        <p:txBody>
          <a:bodyPr spcFirstLastPara="1" wrap="square" lIns="91425" tIns="45700" rIns="91425" bIns="45700" anchor="t" anchorCtr="0">
            <a:spAutoFit/>
          </a:bodyPr>
          <a:lstStyle/>
          <a:p>
            <a:pPr marL="0" marR="0" lvl="0" indent="0" algn="r" rtl="0">
              <a:lnSpc>
                <a:spcPct val="99000"/>
              </a:lnSpc>
              <a:spcBef>
                <a:spcPts val="0"/>
              </a:spcBef>
              <a:spcAft>
                <a:spcPts val="0"/>
              </a:spcAft>
              <a:buClr>
                <a:srgbClr val="3F3F3F"/>
              </a:buClr>
              <a:buSzPts val="1000"/>
              <a:buFont typeface="Verdana"/>
              <a:buNone/>
            </a:pPr>
            <a:r>
              <a:rPr lang="en" sz="1000" b="1" i="0" u="none" strike="noStrike" cap="none">
                <a:solidFill>
                  <a:srgbClr val="3F3F3F"/>
                </a:solidFill>
                <a:latin typeface="Verdana"/>
                <a:ea typeface="Verdana"/>
                <a:cs typeface="Verdana"/>
                <a:sym typeface="Verdana"/>
              </a:rPr>
              <a:t>3D Streaming</a:t>
            </a:r>
            <a:br>
              <a:rPr lang="en" sz="1000" b="1" i="0" u="none" strike="noStrike" cap="none">
                <a:solidFill>
                  <a:srgbClr val="3F3F3F"/>
                </a:solidFill>
                <a:latin typeface="Verdana"/>
                <a:ea typeface="Verdana"/>
                <a:cs typeface="Verdana"/>
                <a:sym typeface="Verdana"/>
              </a:rPr>
            </a:br>
            <a:r>
              <a:rPr lang="en" sz="1000" b="1" i="0" u="none" strike="noStrike" cap="none">
                <a:solidFill>
                  <a:srgbClr val="3F3F3F"/>
                </a:solidFill>
                <a:latin typeface="Verdana"/>
                <a:ea typeface="Verdana"/>
                <a:cs typeface="Verdana"/>
                <a:sym typeface="Verdana"/>
              </a:rPr>
              <a:t>Formats </a:t>
            </a:r>
            <a:endParaRPr dirty="0"/>
          </a:p>
        </p:txBody>
      </p:sp>
      <p:pic>
        <p:nvPicPr>
          <p:cNvPr id="556" name="Google Shape;556;p78"/>
          <p:cNvPicPr preferRelativeResize="0"/>
          <p:nvPr/>
        </p:nvPicPr>
        <p:blipFill rotWithShape="1">
          <a:blip r:embed="rId24">
            <a:alphaModFix/>
          </a:blip>
          <a:srcRect/>
          <a:stretch/>
        </p:blipFill>
        <p:spPr>
          <a:xfrm>
            <a:off x="2976691" y="2082088"/>
            <a:ext cx="720323" cy="172202"/>
          </a:xfrm>
          <a:prstGeom prst="rect">
            <a:avLst/>
          </a:prstGeom>
          <a:noFill/>
          <a:ln>
            <a:noFill/>
          </a:ln>
        </p:spPr>
      </p:pic>
      <p:cxnSp>
        <p:nvCxnSpPr>
          <p:cNvPr id="557" name="Google Shape;557;p78"/>
          <p:cNvCxnSpPr/>
          <p:nvPr/>
        </p:nvCxnSpPr>
        <p:spPr>
          <a:xfrm>
            <a:off x="507182" y="1936234"/>
            <a:ext cx="3156492" cy="0"/>
          </a:xfrm>
          <a:prstGeom prst="straightConnector1">
            <a:avLst/>
          </a:prstGeom>
          <a:noFill/>
          <a:ln w="12700" cap="flat" cmpd="sng">
            <a:solidFill>
              <a:schemeClr val="dk1"/>
            </a:solidFill>
            <a:prstDash val="lgDash"/>
            <a:miter lim="800000"/>
            <a:headEnd type="none" w="sm" len="sm"/>
            <a:tailEnd type="none" w="sm" len="sm"/>
          </a:ln>
        </p:spPr>
      </p:cxnSp>
      <p:pic>
        <p:nvPicPr>
          <p:cNvPr id="558" name="Google Shape;558;p78"/>
          <p:cNvPicPr preferRelativeResize="0"/>
          <p:nvPr/>
        </p:nvPicPr>
        <p:blipFill rotWithShape="1">
          <a:blip r:embed="rId25">
            <a:alphaModFix/>
          </a:blip>
          <a:srcRect t="21707" b="20098"/>
          <a:stretch/>
        </p:blipFill>
        <p:spPr>
          <a:xfrm>
            <a:off x="992812" y="1069695"/>
            <a:ext cx="634640" cy="369330"/>
          </a:xfrm>
          <a:prstGeom prst="rect">
            <a:avLst/>
          </a:prstGeom>
          <a:noFill/>
          <a:ln>
            <a:noFill/>
          </a:ln>
        </p:spPr>
      </p:pic>
      <p:pic>
        <p:nvPicPr>
          <p:cNvPr id="559" name="Google Shape;559;p78" descr="Technology Leaders Establish the Volumetric Format Association - Volumetric  Format Association"/>
          <p:cNvPicPr preferRelativeResize="0"/>
          <p:nvPr/>
        </p:nvPicPr>
        <p:blipFill rotWithShape="1">
          <a:blip r:embed="rId26">
            <a:alphaModFix/>
          </a:blip>
          <a:srcRect/>
          <a:stretch/>
        </p:blipFill>
        <p:spPr>
          <a:xfrm>
            <a:off x="2253551" y="1977595"/>
            <a:ext cx="796872" cy="541044"/>
          </a:xfrm>
          <a:prstGeom prst="rect">
            <a:avLst/>
          </a:prstGeom>
          <a:noFill/>
          <a:ln>
            <a:noFill/>
          </a:ln>
        </p:spPr>
      </p:pic>
      <p:sp>
        <p:nvSpPr>
          <p:cNvPr id="560" name="Google Shape;560;p78"/>
          <p:cNvSpPr txBox="1"/>
          <p:nvPr/>
        </p:nvSpPr>
        <p:spPr>
          <a:xfrm>
            <a:off x="6161057" y="3639476"/>
            <a:ext cx="1572866" cy="244682"/>
          </a:xfrm>
          <a:prstGeom prst="rect">
            <a:avLst/>
          </a:prstGeom>
          <a:noFill/>
          <a:ln>
            <a:noFill/>
          </a:ln>
        </p:spPr>
        <p:txBody>
          <a:bodyPr spcFirstLastPara="1" wrap="square" lIns="91425" tIns="45700" rIns="91425" bIns="45700" anchor="t" anchorCtr="0">
            <a:spAutoFit/>
          </a:bodyPr>
          <a:lstStyle/>
          <a:p>
            <a:pPr marL="0" marR="0" lvl="0" indent="0" algn="l" rtl="0">
              <a:lnSpc>
                <a:spcPct val="99000"/>
              </a:lnSpc>
              <a:spcBef>
                <a:spcPts val="0"/>
              </a:spcBef>
              <a:spcAft>
                <a:spcPts val="0"/>
              </a:spcAft>
              <a:buClr>
                <a:srgbClr val="3F3F3F"/>
              </a:buClr>
              <a:buSzPts val="1000"/>
              <a:buFont typeface="Verdana"/>
              <a:buNone/>
            </a:pPr>
            <a:r>
              <a:rPr lang="en" sz="1000" b="1" i="0" u="none" strike="noStrike" cap="none">
                <a:solidFill>
                  <a:srgbClr val="3F3F3F"/>
                </a:solidFill>
                <a:latin typeface="Verdana"/>
                <a:ea typeface="Verdana"/>
                <a:cs typeface="Verdana"/>
                <a:sym typeface="Verdana"/>
              </a:rPr>
              <a:t>Network Standards</a:t>
            </a:r>
            <a:endParaRPr dirty="0"/>
          </a:p>
        </p:txBody>
      </p:sp>
      <p:sp>
        <p:nvSpPr>
          <p:cNvPr id="561" name="Google Shape;561;p78"/>
          <p:cNvSpPr txBox="1"/>
          <p:nvPr/>
        </p:nvSpPr>
        <p:spPr>
          <a:xfrm>
            <a:off x="5065377" y="4411055"/>
            <a:ext cx="1435008" cy="244682"/>
          </a:xfrm>
          <a:prstGeom prst="rect">
            <a:avLst/>
          </a:prstGeom>
          <a:noFill/>
          <a:ln>
            <a:noFill/>
          </a:ln>
        </p:spPr>
        <p:txBody>
          <a:bodyPr spcFirstLastPara="1" wrap="square" lIns="91425" tIns="45700" rIns="91425" bIns="45700" anchor="t" anchorCtr="0">
            <a:spAutoFit/>
          </a:bodyPr>
          <a:lstStyle/>
          <a:p>
            <a:pPr marL="0" marR="0" lvl="0" indent="0" algn="l" rtl="0">
              <a:lnSpc>
                <a:spcPct val="99000"/>
              </a:lnSpc>
              <a:spcBef>
                <a:spcPts val="0"/>
              </a:spcBef>
              <a:spcAft>
                <a:spcPts val="0"/>
              </a:spcAft>
              <a:buClr>
                <a:srgbClr val="3F3F3F"/>
              </a:buClr>
              <a:buSzPts val="1000"/>
              <a:buFont typeface="Verdana"/>
              <a:buNone/>
            </a:pPr>
            <a:r>
              <a:rPr lang="en" sz="1000" b="1" i="0" u="none" strike="noStrike" cap="none">
                <a:solidFill>
                  <a:srgbClr val="3F3F3F"/>
                </a:solidFill>
                <a:latin typeface="Verdana"/>
                <a:ea typeface="Verdana"/>
                <a:cs typeface="Verdana"/>
                <a:sym typeface="Verdana"/>
              </a:rPr>
              <a:t>Device Standards</a:t>
            </a:r>
            <a:endParaRPr dirty="0"/>
          </a:p>
        </p:txBody>
      </p:sp>
      <p:pic>
        <p:nvPicPr>
          <p:cNvPr id="562" name="Google Shape;562;p78" descr="Logo of VESA"/>
          <p:cNvPicPr preferRelativeResize="0"/>
          <p:nvPr/>
        </p:nvPicPr>
        <p:blipFill rotWithShape="1">
          <a:blip r:embed="rId27">
            <a:alphaModFix/>
          </a:blip>
          <a:srcRect t="34505" b="34852"/>
          <a:stretch/>
        </p:blipFill>
        <p:spPr>
          <a:xfrm>
            <a:off x="6238992" y="4119534"/>
            <a:ext cx="852522" cy="261233"/>
          </a:xfrm>
          <a:prstGeom prst="rect">
            <a:avLst/>
          </a:prstGeom>
          <a:noFill/>
          <a:ln>
            <a:noFill/>
          </a:ln>
        </p:spPr>
      </p:pic>
      <p:pic>
        <p:nvPicPr>
          <p:cNvPr id="563" name="Google Shape;563;p78" descr="5G gets its logo"/>
          <p:cNvPicPr preferRelativeResize="0"/>
          <p:nvPr/>
        </p:nvPicPr>
        <p:blipFill rotWithShape="1">
          <a:blip r:embed="rId28">
            <a:alphaModFix/>
          </a:blip>
          <a:srcRect l="16966" t="17242" r="13076" b="26485"/>
          <a:stretch/>
        </p:blipFill>
        <p:spPr>
          <a:xfrm>
            <a:off x="3231966" y="2746450"/>
            <a:ext cx="399416" cy="240451"/>
          </a:xfrm>
          <a:prstGeom prst="rect">
            <a:avLst/>
          </a:prstGeom>
          <a:noFill/>
          <a:ln>
            <a:noFill/>
          </a:ln>
        </p:spPr>
      </p:pic>
      <p:pic>
        <p:nvPicPr>
          <p:cNvPr id="564" name="Google Shape;564;p78"/>
          <p:cNvPicPr preferRelativeResize="0"/>
          <p:nvPr/>
        </p:nvPicPr>
        <p:blipFill rotWithShape="1">
          <a:blip r:embed="rId29">
            <a:alphaModFix/>
          </a:blip>
          <a:srcRect/>
          <a:stretch/>
        </p:blipFill>
        <p:spPr>
          <a:xfrm>
            <a:off x="3155791" y="3040419"/>
            <a:ext cx="450850" cy="267342"/>
          </a:xfrm>
          <a:prstGeom prst="rect">
            <a:avLst/>
          </a:prstGeom>
          <a:noFill/>
          <a:ln>
            <a:noFill/>
          </a:ln>
        </p:spPr>
      </p:pic>
      <p:sp>
        <p:nvSpPr>
          <p:cNvPr id="565" name="Google Shape;565;p78"/>
          <p:cNvSpPr txBox="1"/>
          <p:nvPr/>
        </p:nvSpPr>
        <p:spPr>
          <a:xfrm>
            <a:off x="1228066" y="3482875"/>
            <a:ext cx="2024914" cy="214226"/>
          </a:xfrm>
          <a:prstGeom prst="rect">
            <a:avLst/>
          </a:prstGeom>
          <a:noFill/>
          <a:ln>
            <a:noFill/>
          </a:ln>
        </p:spPr>
        <p:txBody>
          <a:bodyPr spcFirstLastPara="1" wrap="square" lIns="91425" tIns="45700" rIns="91425" bIns="45700" anchor="t" anchorCtr="0">
            <a:spAutoFit/>
          </a:bodyPr>
          <a:lstStyle/>
          <a:p>
            <a:pPr marL="0" marR="0" lvl="0" indent="0" algn="r" rtl="0">
              <a:lnSpc>
                <a:spcPct val="99000"/>
              </a:lnSpc>
              <a:spcBef>
                <a:spcPts val="0"/>
              </a:spcBef>
              <a:spcAft>
                <a:spcPts val="0"/>
              </a:spcAft>
              <a:buClr>
                <a:srgbClr val="3F3F3F"/>
              </a:buClr>
              <a:buSzPts val="800"/>
              <a:buFont typeface="Verdana"/>
              <a:buNone/>
            </a:pPr>
            <a:r>
              <a:rPr lang="en" sz="800" b="1" i="0" u="none" strike="noStrike" cap="none">
                <a:solidFill>
                  <a:srgbClr val="3F3F3F"/>
                </a:solidFill>
                <a:latin typeface="Verdana"/>
                <a:ea typeface="Verdana"/>
                <a:cs typeface="Verdana"/>
                <a:sym typeface="Verdana"/>
              </a:rPr>
              <a:t>Blockchain Distributed Ledgers </a:t>
            </a:r>
            <a:endParaRPr dirty="0"/>
          </a:p>
        </p:txBody>
      </p:sp>
      <p:pic>
        <p:nvPicPr>
          <p:cNvPr id="566" name="Google Shape;566;p78" descr="Logo&#10;&#10;Description automatically generated"/>
          <p:cNvPicPr preferRelativeResize="0"/>
          <p:nvPr/>
        </p:nvPicPr>
        <p:blipFill rotWithShape="1">
          <a:blip r:embed="rId30">
            <a:alphaModFix/>
          </a:blip>
          <a:srcRect t="32822" b="31543"/>
          <a:stretch/>
        </p:blipFill>
        <p:spPr>
          <a:xfrm>
            <a:off x="1997474" y="3676007"/>
            <a:ext cx="1125862" cy="267471"/>
          </a:xfrm>
          <a:prstGeom prst="rect">
            <a:avLst/>
          </a:prstGeom>
          <a:noFill/>
          <a:ln>
            <a:noFill/>
          </a:ln>
        </p:spPr>
      </p:pic>
      <p:sp>
        <p:nvSpPr>
          <p:cNvPr id="567" name="Google Shape;567;p78"/>
          <p:cNvSpPr txBox="1"/>
          <p:nvPr/>
        </p:nvSpPr>
        <p:spPr>
          <a:xfrm>
            <a:off x="1332994" y="3992591"/>
            <a:ext cx="1944763" cy="214226"/>
          </a:xfrm>
          <a:prstGeom prst="rect">
            <a:avLst/>
          </a:prstGeom>
          <a:noFill/>
          <a:ln>
            <a:noFill/>
          </a:ln>
        </p:spPr>
        <p:txBody>
          <a:bodyPr spcFirstLastPara="1" wrap="square" lIns="91425" tIns="45700" rIns="91425" bIns="45700" anchor="t" anchorCtr="0">
            <a:spAutoFit/>
          </a:bodyPr>
          <a:lstStyle/>
          <a:p>
            <a:pPr marL="0" marR="0" lvl="0" indent="0" algn="r" rtl="0">
              <a:lnSpc>
                <a:spcPct val="99000"/>
              </a:lnSpc>
              <a:spcBef>
                <a:spcPts val="0"/>
              </a:spcBef>
              <a:spcAft>
                <a:spcPts val="0"/>
              </a:spcAft>
              <a:buClr>
                <a:srgbClr val="3F3F3F"/>
              </a:buClr>
              <a:buSzPts val="800"/>
              <a:buFont typeface="Verdana"/>
              <a:buNone/>
            </a:pPr>
            <a:r>
              <a:rPr lang="en" sz="800" b="1" i="0" u="none" strike="noStrike" cap="none">
                <a:solidFill>
                  <a:srgbClr val="3F3F3F"/>
                </a:solidFill>
                <a:latin typeface="Verdana"/>
                <a:ea typeface="Verdana"/>
                <a:cs typeface="Verdana"/>
                <a:sym typeface="Verdana"/>
              </a:rPr>
              <a:t>Privacy and security Advocacy</a:t>
            </a:r>
            <a:endParaRPr dirty="0"/>
          </a:p>
        </p:txBody>
      </p:sp>
      <p:pic>
        <p:nvPicPr>
          <p:cNvPr id="568" name="Google Shape;568;p78" descr="X Reality Safety Intelligence (XRSI) | Helping Build Safe ..."/>
          <p:cNvPicPr preferRelativeResize="0"/>
          <p:nvPr/>
        </p:nvPicPr>
        <p:blipFill rotWithShape="1">
          <a:blip r:embed="rId31">
            <a:alphaModFix/>
          </a:blip>
          <a:srcRect t="25604" b="25175"/>
          <a:stretch/>
        </p:blipFill>
        <p:spPr>
          <a:xfrm>
            <a:off x="2459501" y="4183488"/>
            <a:ext cx="699409" cy="344259"/>
          </a:xfrm>
          <a:prstGeom prst="rect">
            <a:avLst/>
          </a:prstGeom>
          <a:noFill/>
          <a:ln>
            <a:noFill/>
          </a:ln>
        </p:spPr>
      </p:pic>
      <p:pic>
        <p:nvPicPr>
          <p:cNvPr id="569" name="Google Shape;569;p78" descr="Spatial Web Foundation"/>
          <p:cNvPicPr preferRelativeResize="0"/>
          <p:nvPr/>
        </p:nvPicPr>
        <p:blipFill rotWithShape="1">
          <a:blip r:embed="rId32">
            <a:alphaModFix/>
          </a:blip>
          <a:srcRect/>
          <a:stretch/>
        </p:blipFill>
        <p:spPr>
          <a:xfrm>
            <a:off x="1578484" y="3142685"/>
            <a:ext cx="1029608" cy="222018"/>
          </a:xfrm>
          <a:prstGeom prst="rect">
            <a:avLst/>
          </a:prstGeom>
          <a:noFill/>
          <a:ln>
            <a:noFill/>
          </a:ln>
        </p:spPr>
      </p:pic>
      <p:pic>
        <p:nvPicPr>
          <p:cNvPr id="570" name="Google Shape;570;p78" descr="2023 WBBA Shanghai Forum Held"/>
          <p:cNvPicPr preferRelativeResize="0"/>
          <p:nvPr/>
        </p:nvPicPr>
        <p:blipFill rotWithShape="1">
          <a:blip r:embed="rId33">
            <a:alphaModFix/>
          </a:blip>
          <a:srcRect/>
          <a:stretch/>
        </p:blipFill>
        <p:spPr>
          <a:xfrm>
            <a:off x="7045378" y="3112579"/>
            <a:ext cx="1135435" cy="329349"/>
          </a:xfrm>
          <a:prstGeom prst="rect">
            <a:avLst/>
          </a:prstGeom>
          <a:noFill/>
          <a:ln>
            <a:noFill/>
          </a:ln>
        </p:spPr>
      </p:pic>
      <p:pic>
        <p:nvPicPr>
          <p:cNvPr id="571" name="Google Shape;571;p78"/>
          <p:cNvPicPr preferRelativeResize="0"/>
          <p:nvPr/>
        </p:nvPicPr>
        <p:blipFill rotWithShape="1">
          <a:blip r:embed="rId34">
            <a:alphaModFix/>
          </a:blip>
          <a:srcRect/>
          <a:stretch/>
        </p:blipFill>
        <p:spPr>
          <a:xfrm>
            <a:off x="435385" y="3105313"/>
            <a:ext cx="1051861" cy="265545"/>
          </a:xfrm>
          <a:prstGeom prst="rect">
            <a:avLst/>
          </a:prstGeom>
          <a:noFill/>
          <a:ln>
            <a:noFill/>
          </a:ln>
        </p:spPr>
      </p:pic>
      <p:sp>
        <p:nvSpPr>
          <p:cNvPr id="572" name="Google Shape;572;p78"/>
          <p:cNvSpPr txBox="1"/>
          <p:nvPr/>
        </p:nvSpPr>
        <p:spPr>
          <a:xfrm>
            <a:off x="646610" y="2908767"/>
            <a:ext cx="2066591" cy="214226"/>
          </a:xfrm>
          <a:prstGeom prst="rect">
            <a:avLst/>
          </a:prstGeom>
          <a:noFill/>
          <a:ln>
            <a:noFill/>
          </a:ln>
        </p:spPr>
        <p:txBody>
          <a:bodyPr spcFirstLastPara="1" wrap="square" lIns="91425" tIns="45700" rIns="91425" bIns="45700" anchor="t" anchorCtr="0">
            <a:spAutoFit/>
          </a:bodyPr>
          <a:lstStyle/>
          <a:p>
            <a:pPr marL="0" marR="0" lvl="0" indent="0" algn="r" rtl="0">
              <a:lnSpc>
                <a:spcPct val="99000"/>
              </a:lnSpc>
              <a:spcBef>
                <a:spcPts val="0"/>
              </a:spcBef>
              <a:spcAft>
                <a:spcPts val="0"/>
              </a:spcAft>
              <a:buClr>
                <a:srgbClr val="3F3F3F"/>
              </a:buClr>
              <a:buSzPts val="800"/>
              <a:buFont typeface="Verdana"/>
              <a:buNone/>
            </a:pPr>
            <a:r>
              <a:rPr lang="en" sz="800" b="1" i="0" u="none" strike="noStrike" cap="none">
                <a:solidFill>
                  <a:srgbClr val="3F3F3F"/>
                </a:solidFill>
                <a:latin typeface="Verdana"/>
                <a:ea typeface="Verdana"/>
                <a:cs typeface="Verdana"/>
                <a:sym typeface="Verdana"/>
              </a:rPr>
              <a:t>Digital Virtual World Integration</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46"/>
                                        </p:tgtEl>
                                        <p:attrNameLst>
                                          <p:attrName>style.visibility</p:attrName>
                                        </p:attrNameLst>
                                      </p:cBhvr>
                                      <p:to>
                                        <p:strVal val="visible"/>
                                      </p:to>
                                    </p:set>
                                    <p:animEffect transition="in" filter="fade">
                                      <p:cBhvr>
                                        <p:cTn id="7" dur="500"/>
                                        <p:tgtEl>
                                          <p:spTgt spid="546"/>
                                        </p:tgtEl>
                                      </p:cBhvr>
                                    </p:animEffect>
                                  </p:childTnLst>
                                </p:cTn>
                              </p:par>
                              <p:par>
                                <p:cTn id="8" presetID="10" presetClass="entr" presetSubtype="0" fill="hold" nodeType="withEffect">
                                  <p:stCondLst>
                                    <p:cond delay="0"/>
                                  </p:stCondLst>
                                  <p:childTnLst>
                                    <p:set>
                                      <p:cBhvr>
                                        <p:cTn id="9" dur="1" fill="hold">
                                          <p:stCondLst>
                                            <p:cond delay="0"/>
                                          </p:stCondLst>
                                        </p:cTn>
                                        <p:tgtEl>
                                          <p:spTgt spid="557"/>
                                        </p:tgtEl>
                                        <p:attrNameLst>
                                          <p:attrName>style.visibility</p:attrName>
                                        </p:attrNameLst>
                                      </p:cBhvr>
                                      <p:to>
                                        <p:strVal val="visible"/>
                                      </p:to>
                                    </p:set>
                                    <p:animEffect transition="in" filter="fade">
                                      <p:cBhvr>
                                        <p:cTn id="10" dur="500"/>
                                        <p:tgtEl>
                                          <p:spTgt spid="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3"/>
          <p:cNvSpPr txBox="1">
            <a:spLocks noGrp="1"/>
          </p:cNvSpPr>
          <p:nvPr>
            <p:ph type="title"/>
          </p:nvPr>
        </p:nvSpPr>
        <p:spPr/>
        <p:txBody>
          <a:bodyPr spcFirstLastPara="1" wrap="square" lIns="91425" tIns="45700" rIns="91425" bIns="45700" anchor="ctr" anchorCtr="0">
            <a:spAutoFit/>
          </a:bodyPr>
          <a:lstStyle/>
          <a:p>
            <a:pPr lvl="0"/>
            <a:r>
              <a:rPr lang="en-US" dirty="0"/>
              <a:t>A Unique Venue Promoting Metaverse Interoperability </a:t>
            </a:r>
          </a:p>
        </p:txBody>
      </p:sp>
      <p:sp>
        <p:nvSpPr>
          <p:cNvPr id="5" name="TextBox 4">
            <a:extLst>
              <a:ext uri="{FF2B5EF4-FFF2-40B4-BE49-F238E27FC236}">
                <a16:creationId xmlns:a16="http://schemas.microsoft.com/office/drawing/2014/main" id="{A4931C82-3DBE-C80E-A092-433CB5FF2A29}"/>
              </a:ext>
            </a:extLst>
          </p:cNvPr>
          <p:cNvSpPr txBox="1"/>
          <p:nvPr/>
        </p:nvSpPr>
        <p:spPr>
          <a:xfrm>
            <a:off x="989824" y="1196911"/>
            <a:ext cx="6597519" cy="544316"/>
          </a:xfrm>
          <a:prstGeom prst="rect">
            <a:avLst/>
          </a:prstGeom>
          <a:noFill/>
        </p:spPr>
        <p:txBody>
          <a:bodyPr wrap="square" rtlCol="0">
            <a:spAutoFit/>
          </a:bodyPr>
          <a:lstStyle/>
          <a:p>
            <a:pPr algn="ctr">
              <a:lnSpc>
                <a:spcPct val="110000"/>
              </a:lnSpc>
            </a:pPr>
            <a:r>
              <a:rPr lang="en-US" sz="1400" b="1" dirty="0">
                <a:solidFill>
                  <a:srgbClr val="0095C7"/>
                </a:solidFill>
                <a:latin typeface="Verdana" panose="020B0604030504040204" pitchFamily="34" charset="0"/>
                <a:ea typeface="Verdana" panose="020B0604030504040204" pitchFamily="34" charset="0"/>
              </a:rPr>
              <a:t>Opportunity for accelerating and promoting meaningful standards for the </a:t>
            </a:r>
            <a:r>
              <a:rPr lang="en-US" sz="1400" b="1" dirty="0">
                <a:solidFill>
                  <a:srgbClr val="0095C7"/>
                </a:solidFill>
                <a:latin typeface="Verdana" panose="020B0604030504040204" pitchFamily="34" charset="0"/>
                <a:ea typeface="Verdana" panose="020B0604030504040204" pitchFamily="34" charset="0"/>
                <a:sym typeface="Roboto"/>
              </a:rPr>
              <a:t>next evolution of the internet</a:t>
            </a:r>
            <a:endParaRPr lang="en-US" sz="1400" b="1" dirty="0">
              <a:solidFill>
                <a:srgbClr val="0095C7"/>
              </a:solidFill>
              <a:latin typeface="Verdana" panose="020B0604030504040204" pitchFamily="34" charset="0"/>
              <a:ea typeface="Verdana" panose="020B0604030504040204" pitchFamily="34" charset="0"/>
            </a:endParaRPr>
          </a:p>
        </p:txBody>
      </p:sp>
      <p:grpSp>
        <p:nvGrpSpPr>
          <p:cNvPr id="11" name="Group 10">
            <a:extLst>
              <a:ext uri="{FF2B5EF4-FFF2-40B4-BE49-F238E27FC236}">
                <a16:creationId xmlns:a16="http://schemas.microsoft.com/office/drawing/2014/main" id="{0D5CD863-4040-1913-3C50-26C7170957A6}"/>
              </a:ext>
            </a:extLst>
          </p:cNvPr>
          <p:cNvGrpSpPr/>
          <p:nvPr/>
        </p:nvGrpSpPr>
        <p:grpSpPr>
          <a:xfrm>
            <a:off x="493932" y="2022832"/>
            <a:ext cx="7742229" cy="1803607"/>
            <a:chOff x="603411" y="2622512"/>
            <a:chExt cx="7742229" cy="1803607"/>
          </a:xfrm>
        </p:grpSpPr>
        <p:pic>
          <p:nvPicPr>
            <p:cNvPr id="10" name="Google Shape;315;p51" descr="Shape&#10;&#10;Description automatically generated with medium confidence">
              <a:extLst>
                <a:ext uri="{FF2B5EF4-FFF2-40B4-BE49-F238E27FC236}">
                  <a16:creationId xmlns:a16="http://schemas.microsoft.com/office/drawing/2014/main" id="{F49FF05A-23FF-AE24-FC4D-85DC4F1D4BA2}"/>
                </a:ext>
              </a:extLst>
            </p:cNvPr>
            <p:cNvPicPr preferRelativeResize="0"/>
            <p:nvPr/>
          </p:nvPicPr>
          <p:blipFill rotWithShape="1">
            <a:blip r:embed="rId3">
              <a:alphaModFix/>
            </a:blip>
            <a:srcRect/>
            <a:stretch/>
          </p:blipFill>
          <p:spPr>
            <a:xfrm>
              <a:off x="6502916" y="3836308"/>
              <a:ext cx="1629209" cy="452557"/>
            </a:xfrm>
            <a:prstGeom prst="rect">
              <a:avLst/>
            </a:prstGeom>
            <a:noFill/>
            <a:ln>
              <a:noFill/>
            </a:ln>
          </p:spPr>
        </p:pic>
        <p:sp>
          <p:nvSpPr>
            <p:cNvPr id="4" name="TextBox 3">
              <a:extLst>
                <a:ext uri="{FF2B5EF4-FFF2-40B4-BE49-F238E27FC236}">
                  <a16:creationId xmlns:a16="http://schemas.microsoft.com/office/drawing/2014/main" id="{ED81D47A-60FF-7FA1-7083-CA60D7E4330E}"/>
                </a:ext>
              </a:extLst>
            </p:cNvPr>
            <p:cNvSpPr txBox="1"/>
            <p:nvPr/>
          </p:nvSpPr>
          <p:spPr>
            <a:xfrm>
              <a:off x="781037" y="2717112"/>
              <a:ext cx="2533708" cy="1709007"/>
            </a:xfrm>
            <a:prstGeom prst="rect">
              <a:avLst/>
            </a:prstGeom>
            <a:noFill/>
          </p:spPr>
          <p:txBody>
            <a:bodyPr wrap="square" rtlCol="0">
              <a:spAutoFit/>
            </a:bodyPr>
            <a:lstStyle/>
            <a:p>
              <a:pPr algn="ctr"/>
              <a:r>
                <a:rPr lang="en-US" sz="1050" b="1" dirty="0">
                  <a:latin typeface="Verdana" panose="020B0604030504040204" pitchFamily="34" charset="0"/>
                  <a:ea typeface="Verdana" panose="020B0604030504040204" pitchFamily="34" charset="0"/>
                </a:rPr>
                <a:t>Results-driven Organization</a:t>
              </a:r>
            </a:p>
            <a:p>
              <a:pPr marL="0" marR="0" lvl="0" indent="0" algn="ctr" defTabSz="457200" rtl="0" eaLnBrk="1" fontAlgn="auto" latinLnBrk="0" hangingPunct="1">
                <a:lnSpc>
                  <a:spcPct val="100000"/>
                </a:lnSpc>
                <a:spcBef>
                  <a:spcPts val="30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Pragmatic projects that support standardization efforts such as pilots and plugfests that test real-world interoperability</a:t>
              </a:r>
              <a:endParaRPr kumimoji="0" lang="en-US" sz="105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endParaRPr>
            </a:p>
            <a:p>
              <a:pPr marL="0" marR="0" lvl="0" indent="0" algn="ctr" defTabSz="457200" rtl="0" eaLnBrk="1" fontAlgn="auto" latinLnBrk="0" hangingPunct="1">
                <a:lnSpc>
                  <a:spcPct val="100000"/>
                </a:lnSpc>
                <a:spcBef>
                  <a:spcPts val="300"/>
                </a:spcBef>
                <a:spcAft>
                  <a:spcPts val="0"/>
                </a:spcAft>
                <a:buClrTx/>
                <a:buSzTx/>
                <a:buFontTx/>
                <a:buNone/>
                <a:tabLst/>
                <a:defRPr/>
              </a:pPr>
              <a:r>
                <a:rPr lang="en-US" sz="1050" dirty="0">
                  <a:latin typeface="Verdana" panose="020B0604030504040204" pitchFamily="34" charset="0"/>
                  <a:ea typeface="Verdana" panose="020B0604030504040204" pitchFamily="34" charset="0"/>
                </a:rPr>
                <a:t>Report</a:t>
              </a:r>
              <a:r>
                <a:rPr lang="en-US" sz="1000" dirty="0">
                  <a:solidFill>
                    <a:prstClr val="black"/>
                  </a:solidFill>
                  <a:latin typeface="Verdana" panose="020B0604030504040204" pitchFamily="34" charset="0"/>
                  <a:ea typeface="Verdana" panose="020B0604030504040204" pitchFamily="34" charset="0"/>
                </a:rPr>
                <a:t>s, best practices, guidelines, pilots, testbeds, plugfests, open-source tooling, frameworks and sample implementations</a:t>
              </a:r>
            </a:p>
          </p:txBody>
        </p:sp>
        <p:sp>
          <p:nvSpPr>
            <p:cNvPr id="6" name="TextBox 5">
              <a:extLst>
                <a:ext uri="{FF2B5EF4-FFF2-40B4-BE49-F238E27FC236}">
                  <a16:creationId xmlns:a16="http://schemas.microsoft.com/office/drawing/2014/main" id="{DC9A62AE-5CEB-7BDE-17A8-0164E5A6F619}"/>
                </a:ext>
              </a:extLst>
            </p:cNvPr>
            <p:cNvSpPr txBox="1"/>
            <p:nvPr/>
          </p:nvSpPr>
          <p:spPr>
            <a:xfrm>
              <a:off x="3456251" y="2717112"/>
              <a:ext cx="2157856" cy="1408078"/>
            </a:xfrm>
            <a:prstGeom prst="rect">
              <a:avLst/>
            </a:prstGeom>
            <a:noFill/>
          </p:spPr>
          <p:txBody>
            <a:bodyPr wrap="square" rtlCol="0">
              <a:spAutoFit/>
            </a:bodyPr>
            <a:lstStyle/>
            <a:p>
              <a:pPr algn="ctr"/>
              <a:r>
                <a:rPr lang="en-US" sz="1050" b="1" dirty="0">
                  <a:latin typeface="Verdana" panose="020B0604030504040204" pitchFamily="34" charset="0"/>
                  <a:ea typeface="Verdana" panose="020B0604030504040204" pitchFamily="34" charset="0"/>
                </a:rPr>
                <a:t>Inclusive and Accessible</a:t>
              </a:r>
            </a:p>
            <a:p>
              <a:pPr algn="ctr">
                <a:spcBef>
                  <a:spcPts val="300"/>
                </a:spcBef>
              </a:pPr>
              <a:r>
                <a:rPr lang="en-US" sz="1000" dirty="0">
                  <a:solidFill>
                    <a:prstClr val="black"/>
                  </a:solidFill>
                  <a:latin typeface="Verdana" panose="020B0604030504040204" pitchFamily="34" charset="0"/>
                  <a:ea typeface="Verdana" panose="020B0604030504040204" pitchFamily="34" charset="0"/>
                  <a:sym typeface="Roboto"/>
                </a:rPr>
                <a:t>Open to any organization to encourage a wide array of perspectives and expertise</a:t>
              </a:r>
            </a:p>
            <a:p>
              <a:pPr algn="ctr">
                <a:spcBef>
                  <a:spcPts val="300"/>
                </a:spcBef>
              </a:pPr>
              <a:r>
                <a:rPr kumimoji="0" lang="en-US" sz="10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rPr>
                <a:t>Broad Cooperation across a spectrum of industries, standards organizations, and academic institutions</a:t>
              </a:r>
            </a:p>
          </p:txBody>
        </p:sp>
        <p:sp>
          <p:nvSpPr>
            <p:cNvPr id="7" name="TextBox 6">
              <a:extLst>
                <a:ext uri="{FF2B5EF4-FFF2-40B4-BE49-F238E27FC236}">
                  <a16:creationId xmlns:a16="http://schemas.microsoft.com/office/drawing/2014/main" id="{E2E83F6C-E764-A668-FF6B-671706FCE2FE}"/>
                </a:ext>
              </a:extLst>
            </p:cNvPr>
            <p:cNvSpPr txBox="1"/>
            <p:nvPr/>
          </p:nvSpPr>
          <p:spPr>
            <a:xfrm>
              <a:off x="5755614" y="2717112"/>
              <a:ext cx="2464703" cy="1100301"/>
            </a:xfrm>
            <a:prstGeom prst="rect">
              <a:avLst/>
            </a:prstGeom>
            <a:noFill/>
          </p:spPr>
          <p:txBody>
            <a:bodyPr wrap="square" rtlCol="0">
              <a:spAutoFit/>
            </a:bodyPr>
            <a:lstStyle/>
            <a:p>
              <a:pPr algn="ctr"/>
              <a:r>
                <a:rPr lang="en-US" sz="1050" b="1" dirty="0">
                  <a:latin typeface="Verdana" panose="020B0604030504040204" pitchFamily="34" charset="0"/>
                  <a:ea typeface="Verdana" panose="020B0604030504040204" pitchFamily="34" charset="0"/>
                </a:rPr>
                <a:t>Open and Transparent</a:t>
              </a:r>
            </a:p>
            <a:p>
              <a:pPr algn="ctr">
                <a:spcBef>
                  <a:spcPts val="300"/>
                </a:spcBef>
              </a:pPr>
              <a:r>
                <a:rPr lang="en-US" sz="1000" dirty="0">
                  <a:solidFill>
                    <a:prstClr val="black"/>
                  </a:solidFill>
                  <a:latin typeface="Verdana" panose="020B0604030504040204" pitchFamily="34" charset="0"/>
                  <a:ea typeface="Verdana" panose="020B0604030504040204" pitchFamily="34" charset="0"/>
                </a:rPr>
                <a:t>No NDA or patent licensing requirements</a:t>
              </a:r>
            </a:p>
            <a:p>
              <a:pPr algn="ctr">
                <a:spcBef>
                  <a:spcPts val="300"/>
                </a:spcBef>
              </a:pPr>
              <a:r>
                <a:rPr lang="en-US" sz="1000" dirty="0">
                  <a:solidFill>
                    <a:prstClr val="black"/>
                  </a:solidFill>
                  <a:latin typeface="Verdana" panose="020B0604030504040204" pitchFamily="34" charset="0"/>
                  <a:ea typeface="Verdana" panose="020B0604030504040204" pitchFamily="34" charset="0"/>
                  <a:sym typeface="Roboto"/>
                </a:rPr>
                <a:t>All Forum deliverables are freely and publicly distributed, promoting open access to information</a:t>
              </a:r>
              <a:r>
                <a:rPr lang="en-US" sz="1000" dirty="0">
                  <a:solidFill>
                    <a:prstClr val="black"/>
                  </a:solidFill>
                  <a:latin typeface="Verdana" panose="020B0604030504040204" pitchFamily="34" charset="0"/>
                  <a:ea typeface="Verdana" panose="020B0604030504040204" pitchFamily="34" charset="0"/>
                  <a:sym typeface="Arial" panose="020B0604020202020204" pitchFamily="34" charset="0"/>
                </a:rPr>
                <a:t> </a:t>
              </a:r>
            </a:p>
          </p:txBody>
        </p:sp>
        <p:sp>
          <p:nvSpPr>
            <p:cNvPr id="8" name="Rectangle: Rounded Corners 7">
              <a:extLst>
                <a:ext uri="{FF2B5EF4-FFF2-40B4-BE49-F238E27FC236}">
                  <a16:creationId xmlns:a16="http://schemas.microsoft.com/office/drawing/2014/main" id="{44318B6E-E514-8F81-645C-A46BBE5A083F}"/>
                </a:ext>
              </a:extLst>
            </p:cNvPr>
            <p:cNvSpPr/>
            <p:nvPr/>
          </p:nvSpPr>
          <p:spPr>
            <a:xfrm>
              <a:off x="603411" y="2622512"/>
              <a:ext cx="7742229" cy="1803607"/>
            </a:xfrm>
            <a:prstGeom prst="roundRect">
              <a:avLst/>
            </a:prstGeom>
            <a:noFill/>
            <a:ln w="28575">
              <a:solidFill>
                <a:srgbClr val="91C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chemeClr val="tx1"/>
                </a:solidFil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0EB34F-ACBA-31FB-1065-408CEDA87ADE}"/>
              </a:ext>
            </a:extLst>
          </p:cNvPr>
          <p:cNvSpPr txBox="1"/>
          <p:nvPr/>
        </p:nvSpPr>
        <p:spPr>
          <a:xfrm>
            <a:off x="2449400" y="2764716"/>
            <a:ext cx="4245201" cy="646331"/>
          </a:xfrm>
          <a:prstGeom prst="rect">
            <a:avLst/>
          </a:prstGeom>
          <a:noFill/>
        </p:spPr>
        <p:txBody>
          <a:bodyPr wrap="none" rtlCol="0">
            <a:spAutoFit/>
          </a:bodyPr>
          <a:lstStyle/>
          <a:p>
            <a:pPr algn="ctr"/>
            <a:r>
              <a:rPr lang="en-US" b="1" dirty="0">
                <a:hlinkClick r:id="rId2"/>
              </a:rPr>
              <a:t>https://metaverse-standards.org/</a:t>
            </a:r>
            <a:endParaRPr lang="en-US" b="1" dirty="0"/>
          </a:p>
          <a:p>
            <a:pPr algn="ctr"/>
            <a:r>
              <a:rPr lang="en-US" b="1" noProof="0" dirty="0">
                <a:sym typeface="Arial" panose="020B0604020202020204" pitchFamily="34" charset="0"/>
                <a:hlinkClick r:id="rId3"/>
              </a:rPr>
              <a:t>https://metaverse-standards.org/#contact</a:t>
            </a:r>
            <a:endParaRPr lang="en-US" sz="2800" b="1" dirty="0">
              <a:latin typeface="Verdana" panose="020B0604030504040204" pitchFamily="34" charset="0"/>
              <a:ea typeface="Verdana" panose="020B0604030504040204" pitchFamily="34" charset="0"/>
            </a:endParaRPr>
          </a:p>
        </p:txBody>
      </p:sp>
      <p:pic>
        <p:nvPicPr>
          <p:cNvPr id="3" name="Google Shape;315;p51" descr="Shape&#10;&#10;Description automatically generated with medium confidence">
            <a:extLst>
              <a:ext uri="{FF2B5EF4-FFF2-40B4-BE49-F238E27FC236}">
                <a16:creationId xmlns:a16="http://schemas.microsoft.com/office/drawing/2014/main" id="{014614AA-5347-EF60-B607-4478411250B7}"/>
              </a:ext>
            </a:extLst>
          </p:cNvPr>
          <p:cNvPicPr preferRelativeResize="0"/>
          <p:nvPr/>
        </p:nvPicPr>
        <p:blipFill rotWithShape="1">
          <a:blip r:embed="rId4">
            <a:alphaModFix/>
          </a:blip>
          <a:srcRect/>
          <a:stretch/>
        </p:blipFill>
        <p:spPr>
          <a:xfrm>
            <a:off x="2149221" y="1101379"/>
            <a:ext cx="4845558" cy="1345986"/>
          </a:xfrm>
          <a:prstGeom prst="rect">
            <a:avLst/>
          </a:prstGeom>
          <a:noFill/>
          <a:ln>
            <a:noFill/>
          </a:ln>
        </p:spPr>
      </p:pic>
    </p:spTree>
    <p:extLst>
      <p:ext uri="{BB962C8B-B14F-4D97-AF65-F5344CB8AC3E}">
        <p14:creationId xmlns:p14="http://schemas.microsoft.com/office/powerpoint/2010/main" val="4222983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29EAA-EBE9-CEEC-9089-494256FA585B}"/>
              </a:ext>
            </a:extLst>
          </p:cNvPr>
          <p:cNvSpPr>
            <a:spLocks noGrp="1"/>
          </p:cNvSpPr>
          <p:nvPr>
            <p:ph type="title"/>
          </p:nvPr>
        </p:nvSpPr>
        <p:spPr>
          <a:xfrm>
            <a:off x="380144" y="288312"/>
            <a:ext cx="8368300" cy="369332"/>
          </a:xfrm>
        </p:spPr>
        <p:txBody>
          <a:bodyPr/>
          <a:lstStyle/>
          <a:p>
            <a:r>
              <a:rPr lang="en-US" dirty="0"/>
              <a:t>Metaverse will be Built on Interoperability Standards  </a:t>
            </a:r>
          </a:p>
        </p:txBody>
      </p:sp>
      <p:sp>
        <p:nvSpPr>
          <p:cNvPr id="4" name="TextBox 3">
            <a:extLst>
              <a:ext uri="{FF2B5EF4-FFF2-40B4-BE49-F238E27FC236}">
                <a16:creationId xmlns:a16="http://schemas.microsoft.com/office/drawing/2014/main" id="{91CF4132-B92C-B710-1884-B1D0D37168CD}"/>
              </a:ext>
            </a:extLst>
          </p:cNvPr>
          <p:cNvSpPr txBox="1"/>
          <p:nvPr/>
        </p:nvSpPr>
        <p:spPr bwMode="auto">
          <a:xfrm>
            <a:off x="1112473" y="775182"/>
            <a:ext cx="6713114" cy="786369"/>
          </a:xfrm>
          <a:prstGeom prst="rect">
            <a:avLst/>
          </a:prstGeom>
          <a:noFill/>
          <a:ln w="3175" algn="ctr">
            <a:noFill/>
            <a:miter lim="800000"/>
            <a:headEnd/>
            <a:tailEnd/>
          </a:ln>
          <a:effectLst/>
        </p:spPr>
        <p:txBody>
          <a:bodyPr wrap="square" rtlCol="0">
            <a:spAutoFit/>
          </a:bodyPr>
          <a:lstStyle/>
          <a:p>
            <a:pPr algn="ctr">
              <a:lnSpc>
                <a:spcPct val="105000"/>
              </a:lnSpc>
              <a:spcBef>
                <a:spcPts val="400"/>
              </a:spcBef>
              <a:spcAft>
                <a:spcPts val="0"/>
              </a:spcAft>
            </a:pPr>
            <a:r>
              <a:rPr kumimoji="0" lang="en-US" sz="11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sym typeface="Arial" panose="020B0604020202020204" pitchFamily="34" charset="0"/>
              </a:rPr>
              <a:t>The metaverse combines </a:t>
            </a:r>
            <a:r>
              <a:rPr lang="en-US" sz="1100" b="1" dirty="0">
                <a:solidFill>
                  <a:srgbClr val="0099CC"/>
                </a:solidFill>
                <a:latin typeface="Verdana" panose="020B0604030504040204" pitchFamily="34" charset="0"/>
                <a:ea typeface="Verdana" panose="020B0604030504040204" pitchFamily="34" charset="0"/>
              </a:rPr>
              <a:t>the </a:t>
            </a:r>
            <a:r>
              <a:rPr kumimoji="0" lang="en-US" sz="11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sym typeface="Arial" panose="020B0604020202020204" pitchFamily="34" charset="0"/>
              </a:rPr>
              <a:t>connectivity of the Web</a:t>
            </a:r>
            <a:br>
              <a:rPr kumimoji="0" lang="en-US" sz="11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sym typeface="Arial" panose="020B0604020202020204" pitchFamily="34" charset="0"/>
              </a:rPr>
            </a:br>
            <a:r>
              <a:rPr kumimoji="0" lang="en-US" sz="11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sym typeface="Arial" panose="020B0604020202020204" pitchFamily="34" charset="0"/>
              </a:rPr>
              <a:t> with the immersiveness of Spatial Computing</a:t>
            </a:r>
          </a:p>
          <a:p>
            <a:pPr marL="0" marR="0" indent="0" algn="ctr" defTabSz="914400" eaLnBrk="1" latinLnBrk="0" hangingPunct="1">
              <a:lnSpc>
                <a:spcPct val="100000"/>
              </a:lnSpc>
              <a:spcBef>
                <a:spcPts val="0"/>
              </a:spcBef>
              <a:spcAft>
                <a:spcPts val="0"/>
              </a:spcAft>
              <a:buClrTx/>
              <a:buSzTx/>
              <a:buFontTx/>
              <a:buNone/>
              <a:tabLst/>
            </a:pPr>
            <a:r>
              <a:rPr lang="en-US" sz="1050" b="1" dirty="0">
                <a:solidFill>
                  <a:schemeClr val="tx1">
                    <a:lumMod val="75000"/>
                    <a:lumOff val="25000"/>
                  </a:schemeClr>
                </a:solidFill>
                <a:latin typeface="Verdana" panose="020B0604030504040204" pitchFamily="34" charset="0"/>
                <a:ea typeface="Verdana" panose="020B0604030504040204" pitchFamily="34" charset="0"/>
              </a:rPr>
              <a:t>through enabling multiple disruptive technologies to work together </a:t>
            </a:r>
            <a:br>
              <a:rPr lang="en-US" sz="1050" b="1" dirty="0">
                <a:solidFill>
                  <a:schemeClr val="tx1">
                    <a:lumMod val="75000"/>
                    <a:lumOff val="25000"/>
                  </a:schemeClr>
                </a:solidFill>
                <a:latin typeface="Verdana" panose="020B0604030504040204" pitchFamily="34" charset="0"/>
                <a:ea typeface="Verdana" panose="020B0604030504040204" pitchFamily="34" charset="0"/>
              </a:rPr>
            </a:br>
            <a:r>
              <a:rPr lang="en-US" sz="1050" b="1" dirty="0">
                <a:solidFill>
                  <a:schemeClr val="tx1">
                    <a:lumMod val="75000"/>
                    <a:lumOff val="25000"/>
                  </a:schemeClr>
                </a:solidFill>
                <a:latin typeface="Verdana" panose="020B0604030504040204" pitchFamily="34" charset="0"/>
                <a:ea typeface="Verdana" panose="020B0604030504040204" pitchFamily="34" charset="0"/>
              </a:rPr>
              <a:t>(AI, GPU, XR, Web3, 5G/6G)</a:t>
            </a:r>
          </a:p>
        </p:txBody>
      </p:sp>
      <p:sp>
        <p:nvSpPr>
          <p:cNvPr id="5" name="TextBox 4">
            <a:extLst>
              <a:ext uri="{FF2B5EF4-FFF2-40B4-BE49-F238E27FC236}">
                <a16:creationId xmlns:a16="http://schemas.microsoft.com/office/drawing/2014/main" id="{ACD4979E-EF29-E40B-B304-2F4B65246117}"/>
              </a:ext>
            </a:extLst>
          </p:cNvPr>
          <p:cNvSpPr txBox="1"/>
          <p:nvPr/>
        </p:nvSpPr>
        <p:spPr bwMode="auto">
          <a:xfrm>
            <a:off x="304800" y="1812085"/>
            <a:ext cx="2531616" cy="595163"/>
          </a:xfrm>
          <a:prstGeom prst="rect">
            <a:avLst/>
          </a:prstGeom>
          <a:noFill/>
          <a:ln w="3175" algn="ctr">
            <a:noFill/>
            <a:miter lim="800000"/>
            <a:headEnd/>
            <a:tailEnd/>
          </a:ln>
          <a:effectLst/>
        </p:spPr>
        <p:txBody>
          <a:bodyPr wrap="square" rtlCol="0">
            <a:spAutoFit/>
          </a:bodyPr>
          <a:lstStyle>
            <a:defPPr>
              <a:defRPr lang="en-US"/>
            </a:defPPr>
            <a:lvl1pPr marL="0" marR="0" indent="0" algn="ctr" defTabSz="914400" eaLnBrk="1" latinLnBrk="0" hangingPunct="1">
              <a:spcBef>
                <a:spcPts val="400"/>
              </a:spcBef>
              <a:spcAft>
                <a:spcPts val="0"/>
              </a:spcAft>
              <a:buClrTx/>
              <a:buSzTx/>
              <a:buFontTx/>
              <a:buNone/>
              <a:tabLst/>
              <a:defRPr sz="1100" b="1">
                <a:solidFill>
                  <a:schemeClr val="tx1">
                    <a:lumMod val="75000"/>
                    <a:lumOff val="25000"/>
                  </a:schemeClr>
                </a:solidFill>
                <a:latin typeface="Verdana" panose="020B0604030504040204" pitchFamily="34" charset="0"/>
                <a:ea typeface="Verdana" panose="020B0604030504040204" pitchFamily="34" charset="0"/>
              </a:defRPr>
            </a:lvl1pPr>
          </a:lstStyle>
          <a:p>
            <a:r>
              <a:rPr lang="en-US" sz="1050" dirty="0"/>
              <a:t>Building bridges between applications to scale beyond a series of disconnected silos</a:t>
            </a:r>
          </a:p>
        </p:txBody>
      </p:sp>
      <p:sp>
        <p:nvSpPr>
          <p:cNvPr id="6" name="TextBox 5">
            <a:extLst>
              <a:ext uri="{FF2B5EF4-FFF2-40B4-BE49-F238E27FC236}">
                <a16:creationId xmlns:a16="http://schemas.microsoft.com/office/drawing/2014/main" id="{0EC0447F-6A12-9087-1FAF-D15B4983ED20}"/>
              </a:ext>
            </a:extLst>
          </p:cNvPr>
          <p:cNvSpPr txBox="1"/>
          <p:nvPr/>
        </p:nvSpPr>
        <p:spPr bwMode="auto">
          <a:xfrm>
            <a:off x="6015092" y="1812085"/>
            <a:ext cx="2747908" cy="595163"/>
          </a:xfrm>
          <a:prstGeom prst="rect">
            <a:avLst/>
          </a:prstGeom>
          <a:noFill/>
          <a:ln w="3175" algn="ctr">
            <a:noFill/>
            <a:miter lim="800000"/>
            <a:headEnd/>
            <a:tailEnd/>
          </a:ln>
          <a:effectLst/>
        </p:spPr>
        <p:txBody>
          <a:bodyPr wrap="square" rtlCol="0">
            <a:spAutoFit/>
          </a:bodyPr>
          <a:lstStyle>
            <a:defPPr>
              <a:defRPr lang="en-US"/>
            </a:defPPr>
            <a:lvl1pPr marL="0" marR="0" indent="0" algn="ctr" defTabSz="914400" eaLnBrk="1" latinLnBrk="0" hangingPunct="1">
              <a:spcBef>
                <a:spcPts val="400"/>
              </a:spcBef>
              <a:spcAft>
                <a:spcPts val="0"/>
              </a:spcAft>
              <a:buClrTx/>
              <a:buSzTx/>
              <a:buFontTx/>
              <a:buNone/>
              <a:tabLst/>
              <a:defRPr sz="1100" b="1">
                <a:solidFill>
                  <a:schemeClr val="tx1">
                    <a:lumMod val="75000"/>
                    <a:lumOff val="25000"/>
                  </a:schemeClr>
                </a:solidFill>
                <a:latin typeface="Verdana" panose="020B0604030504040204" pitchFamily="34" charset="0"/>
                <a:ea typeface="Verdana" panose="020B0604030504040204" pitchFamily="34" charset="0"/>
              </a:defRPr>
            </a:lvl1pPr>
          </a:lstStyle>
          <a:p>
            <a:r>
              <a:rPr lang="en-US" sz="1050" b="1" dirty="0">
                <a:solidFill>
                  <a:schemeClr val="tx1">
                    <a:lumMod val="75000"/>
                    <a:lumOff val="25000"/>
                  </a:schemeClr>
                </a:solidFill>
                <a:latin typeface="Verdana" panose="020B0604030504040204" pitchFamily="34" charset="0"/>
                <a:ea typeface="Verdana" panose="020B0604030504040204" pitchFamily="34" charset="0"/>
              </a:rPr>
              <a:t>Evolving a platform that is open and inclusive for all – an immersive evolution of the web</a:t>
            </a:r>
            <a:endParaRPr lang="en-US" sz="1050" dirty="0"/>
          </a:p>
        </p:txBody>
      </p:sp>
      <p:sp>
        <p:nvSpPr>
          <p:cNvPr id="7" name="TextBox 6">
            <a:extLst>
              <a:ext uri="{FF2B5EF4-FFF2-40B4-BE49-F238E27FC236}">
                <a16:creationId xmlns:a16="http://schemas.microsoft.com/office/drawing/2014/main" id="{1D748623-8979-1DD6-1F2D-CB7A03DE2C40}"/>
              </a:ext>
            </a:extLst>
          </p:cNvPr>
          <p:cNvSpPr txBox="1"/>
          <p:nvPr/>
        </p:nvSpPr>
        <p:spPr bwMode="auto">
          <a:xfrm>
            <a:off x="3231351" y="1895473"/>
            <a:ext cx="2475358" cy="473976"/>
          </a:xfrm>
          <a:prstGeom prst="rect">
            <a:avLst/>
          </a:prstGeom>
          <a:noFill/>
          <a:ln w="3175" algn="ctr">
            <a:noFill/>
            <a:miter lim="800000"/>
            <a:headEnd/>
            <a:tailEnd/>
          </a:ln>
          <a:effectLst/>
        </p:spPr>
        <p:txBody>
          <a:bodyPr wrap="none" rtlCol="0">
            <a:spAutoFit/>
          </a:bodyPr>
          <a:lstStyle/>
          <a:p>
            <a:pPr marL="0" marR="0" indent="0" algn="ctr" defTabSz="914400" eaLnBrk="1" latinLnBrk="0" hangingPunct="1">
              <a:lnSpc>
                <a:spcPct val="80000"/>
              </a:lnSpc>
              <a:spcBef>
                <a:spcPts val="400"/>
              </a:spcBef>
              <a:spcAft>
                <a:spcPts val="0"/>
              </a:spcAft>
              <a:buClrTx/>
              <a:buSzTx/>
              <a:buFontTx/>
              <a:buNone/>
              <a:tabLst/>
            </a:pPr>
            <a:r>
              <a:rPr lang="en-US" sz="1100" b="1" dirty="0">
                <a:solidFill>
                  <a:srgbClr val="0099CC"/>
                </a:solidFill>
                <a:latin typeface="Verdana" panose="020B0604030504040204" pitchFamily="34" charset="0"/>
                <a:ea typeface="Verdana" panose="020B0604030504040204" pitchFamily="34" charset="0"/>
              </a:rPr>
              <a:t>Depends on</a:t>
            </a:r>
            <a:br>
              <a:rPr lang="en-US" sz="1100" b="1" dirty="0">
                <a:solidFill>
                  <a:srgbClr val="0099CC"/>
                </a:solidFill>
                <a:latin typeface="Verdana" panose="020B0604030504040204" pitchFamily="34" charset="0"/>
                <a:ea typeface="Verdana" panose="020B0604030504040204" pitchFamily="34" charset="0"/>
              </a:rPr>
            </a:br>
            <a:r>
              <a:rPr lang="en-US" sz="2000" b="1" dirty="0">
                <a:solidFill>
                  <a:srgbClr val="0099CC"/>
                </a:solidFill>
                <a:latin typeface="Verdana" panose="020B0604030504040204" pitchFamily="34" charset="0"/>
                <a:ea typeface="Verdana" panose="020B0604030504040204" pitchFamily="34" charset="0"/>
              </a:rPr>
              <a:t>Interoperability</a:t>
            </a:r>
          </a:p>
        </p:txBody>
      </p:sp>
      <p:sp>
        <p:nvSpPr>
          <p:cNvPr id="8" name="Arrow: Down 7">
            <a:extLst>
              <a:ext uri="{FF2B5EF4-FFF2-40B4-BE49-F238E27FC236}">
                <a16:creationId xmlns:a16="http://schemas.microsoft.com/office/drawing/2014/main" id="{BB83D8C0-2936-EF51-C7C4-9F8571F01B21}"/>
              </a:ext>
            </a:extLst>
          </p:cNvPr>
          <p:cNvSpPr/>
          <p:nvPr/>
        </p:nvSpPr>
        <p:spPr>
          <a:xfrm>
            <a:off x="4354730" y="1631324"/>
            <a:ext cx="228600" cy="175177"/>
          </a:xfrm>
          <a:prstGeom prst="downArrow">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Arrow: Down 8">
            <a:extLst>
              <a:ext uri="{FF2B5EF4-FFF2-40B4-BE49-F238E27FC236}">
                <a16:creationId xmlns:a16="http://schemas.microsoft.com/office/drawing/2014/main" id="{B0AC5116-DA87-82D0-9952-FE36494B525B}"/>
              </a:ext>
            </a:extLst>
          </p:cNvPr>
          <p:cNvSpPr/>
          <p:nvPr/>
        </p:nvSpPr>
        <p:spPr>
          <a:xfrm rot="5400000">
            <a:off x="5708748" y="2044873"/>
            <a:ext cx="228600" cy="175177"/>
          </a:xfrm>
          <a:prstGeom prst="downArrow">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Arrow: Down 9">
            <a:extLst>
              <a:ext uri="{FF2B5EF4-FFF2-40B4-BE49-F238E27FC236}">
                <a16:creationId xmlns:a16="http://schemas.microsoft.com/office/drawing/2014/main" id="{76C12685-A1B5-07F7-3EE8-0D622563E9D2}"/>
              </a:ext>
            </a:extLst>
          </p:cNvPr>
          <p:cNvSpPr/>
          <p:nvPr/>
        </p:nvSpPr>
        <p:spPr>
          <a:xfrm rot="16200000" flipH="1">
            <a:off x="2929093" y="2044873"/>
            <a:ext cx="228600" cy="175177"/>
          </a:xfrm>
          <a:prstGeom prst="downArrow">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ED473030-D455-D83B-4F5E-84D8C71D6B3A}"/>
              </a:ext>
            </a:extLst>
          </p:cNvPr>
          <p:cNvSpPr txBox="1"/>
          <p:nvPr/>
        </p:nvSpPr>
        <p:spPr bwMode="auto">
          <a:xfrm>
            <a:off x="683570" y="2655705"/>
            <a:ext cx="7570920" cy="479747"/>
          </a:xfrm>
          <a:prstGeom prst="rect">
            <a:avLst/>
          </a:prstGeom>
          <a:noFill/>
          <a:ln w="3175" algn="ctr">
            <a:noFill/>
            <a:miter lim="800000"/>
            <a:headEnd/>
            <a:tailEnd/>
          </a:ln>
          <a:effectLst/>
        </p:spPr>
        <p:txBody>
          <a:bodyPr wrap="square" rtlCol="0">
            <a:spAutoFit/>
          </a:bodyPr>
          <a:lstStyle/>
          <a:p>
            <a:pPr algn="ctr">
              <a:lnSpc>
                <a:spcPct val="110000"/>
              </a:lnSpc>
              <a:spcBef>
                <a:spcPts val="0"/>
              </a:spcBef>
              <a:spcAft>
                <a:spcPts val="0"/>
              </a:spcAft>
            </a:pPr>
            <a:r>
              <a:rPr lang="en-US" sz="1200" b="1" dirty="0">
                <a:solidFill>
                  <a:schemeClr val="tx1">
                    <a:lumMod val="75000"/>
                    <a:lumOff val="25000"/>
                  </a:schemeClr>
                </a:solidFill>
                <a:latin typeface="Verdana" panose="020B0604030504040204" pitchFamily="34" charset="0"/>
                <a:ea typeface="Verdana" panose="020B0604030504040204" pitchFamily="34" charset="0"/>
              </a:rPr>
              <a:t>Pervasive metaverse interoperability will need a constellation of open standards …</a:t>
            </a:r>
          </a:p>
          <a:p>
            <a:pPr algn="ctr">
              <a:lnSpc>
                <a:spcPct val="110000"/>
              </a:lnSpc>
              <a:spcBef>
                <a:spcPts val="0"/>
              </a:spcBef>
              <a:spcAft>
                <a:spcPts val="0"/>
              </a:spcAft>
            </a:pPr>
            <a:r>
              <a:rPr lang="en-US" sz="1200" b="1" dirty="0">
                <a:solidFill>
                  <a:schemeClr val="tx1">
                    <a:lumMod val="75000"/>
                    <a:lumOff val="25000"/>
                  </a:schemeClr>
                </a:solidFill>
                <a:latin typeface="Verdana" panose="020B0604030504040204" pitchFamily="34" charset="0"/>
                <a:ea typeface="Verdana" panose="020B0604030504040204" pitchFamily="34" charset="0"/>
              </a:rPr>
              <a:t>… involving 100s of standards organizations (SDOs)</a:t>
            </a:r>
          </a:p>
        </p:txBody>
      </p:sp>
      <p:sp>
        <p:nvSpPr>
          <p:cNvPr id="13" name="Arrow: Down 12">
            <a:extLst>
              <a:ext uri="{FF2B5EF4-FFF2-40B4-BE49-F238E27FC236}">
                <a16:creationId xmlns:a16="http://schemas.microsoft.com/office/drawing/2014/main" id="{B17F1CE3-8F65-D88F-BEA6-8C507DBA74CA}"/>
              </a:ext>
            </a:extLst>
          </p:cNvPr>
          <p:cNvSpPr/>
          <p:nvPr/>
        </p:nvSpPr>
        <p:spPr>
          <a:xfrm>
            <a:off x="4354730" y="2420750"/>
            <a:ext cx="228600" cy="175177"/>
          </a:xfrm>
          <a:prstGeom prst="downArrow">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Arrow: Down 23">
            <a:extLst>
              <a:ext uri="{FF2B5EF4-FFF2-40B4-BE49-F238E27FC236}">
                <a16:creationId xmlns:a16="http://schemas.microsoft.com/office/drawing/2014/main" id="{A8055EAE-DCB0-6D62-C575-D13F03EE5C40}"/>
              </a:ext>
            </a:extLst>
          </p:cNvPr>
          <p:cNvSpPr/>
          <p:nvPr/>
        </p:nvSpPr>
        <p:spPr>
          <a:xfrm>
            <a:off x="4354730" y="3203608"/>
            <a:ext cx="228600" cy="175177"/>
          </a:xfrm>
          <a:prstGeom prst="downArrow">
            <a:avLst/>
          </a:prstGeom>
          <a:solidFill>
            <a:schemeClr val="bg1">
              <a:lumMod val="95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Google Shape;57;p8">
            <a:extLst>
              <a:ext uri="{FF2B5EF4-FFF2-40B4-BE49-F238E27FC236}">
                <a16:creationId xmlns:a16="http://schemas.microsoft.com/office/drawing/2014/main" id="{F0F66864-3ED1-5A33-70E7-EE31423AACD9}"/>
              </a:ext>
            </a:extLst>
          </p:cNvPr>
          <p:cNvSpPr txBox="1"/>
          <p:nvPr/>
        </p:nvSpPr>
        <p:spPr>
          <a:xfrm>
            <a:off x="315830" y="3477478"/>
            <a:ext cx="8306400" cy="1236517"/>
          </a:xfrm>
          <a:prstGeom prst="rect">
            <a:avLst/>
          </a:prstGeom>
          <a:noFill/>
          <a:ln>
            <a:noFill/>
          </a:ln>
        </p:spPr>
        <p:txBody>
          <a:bodyPr spcFirstLastPara="1" wrap="square" lIns="91425" tIns="45700" rIns="91425" bIns="45700" anchor="t" anchorCtr="0">
            <a:spAutoFit/>
          </a:bodyPr>
          <a:lstStyle/>
          <a:p>
            <a:pPr marL="0" marR="0" lvl="0" indent="0" algn="ctr" rtl="0">
              <a:lnSpc>
                <a:spcPct val="99000"/>
              </a:lnSpc>
              <a:spcBef>
                <a:spcPts val="0"/>
              </a:spcBef>
              <a:spcAft>
                <a:spcPts val="200"/>
              </a:spcAft>
              <a:buClr>
                <a:srgbClr val="3F3F3F"/>
              </a:buClr>
              <a:buSzPts val="1100"/>
              <a:buFont typeface="Verdana"/>
              <a:buNone/>
            </a:pPr>
            <a:r>
              <a:rPr lang="en-US" sz="1200" b="1" dirty="0">
                <a:latin typeface="Verdana" panose="020B0604030504040204" pitchFamily="34" charset="0"/>
                <a:ea typeface="Verdana" panose="020B0604030504040204" pitchFamily="34" charset="0"/>
                <a:sym typeface="Verdana"/>
              </a:rPr>
              <a:t>How can we organize for cooperation on interoperability for the benefit of all?</a:t>
            </a:r>
          </a:p>
          <a:p>
            <a:pPr marL="0" marR="0" lvl="0" indent="0" algn="ctr" rtl="0">
              <a:lnSpc>
                <a:spcPct val="99000"/>
              </a:lnSpc>
              <a:spcBef>
                <a:spcPts val="0"/>
              </a:spcBef>
              <a:spcAft>
                <a:spcPts val="200"/>
              </a:spcAft>
              <a:buClr>
                <a:srgbClr val="3F3F3F"/>
              </a:buClr>
              <a:buSzPts val="1100"/>
              <a:buFont typeface="Verdana"/>
              <a:buNone/>
            </a:pPr>
            <a:r>
              <a:rPr lang="en-US" sz="1050" b="1" dirty="0">
                <a:solidFill>
                  <a:srgbClr val="C00000"/>
                </a:solidFill>
                <a:latin typeface="Verdana"/>
                <a:ea typeface="Verdana"/>
                <a:cs typeface="Verdana"/>
                <a:sym typeface="Verdana"/>
              </a:rPr>
              <a:t>Where can industry go to engage efficiently with multiple SDOs? </a:t>
            </a:r>
            <a:endParaRPr sz="1050" b="1" dirty="0">
              <a:solidFill>
                <a:srgbClr val="C00000"/>
              </a:solidFill>
              <a:latin typeface="Verdana"/>
              <a:ea typeface="Verdana"/>
              <a:cs typeface="Verdana"/>
              <a:sym typeface="Verdana"/>
            </a:endParaRPr>
          </a:p>
          <a:p>
            <a:pPr marL="0" marR="0" lvl="0" indent="0" algn="ctr" rtl="0">
              <a:lnSpc>
                <a:spcPct val="99000"/>
              </a:lnSpc>
              <a:spcBef>
                <a:spcPts val="0"/>
              </a:spcBef>
              <a:spcAft>
                <a:spcPts val="200"/>
              </a:spcAft>
              <a:buClr>
                <a:srgbClr val="3F3F3F"/>
              </a:buClr>
              <a:buSzPts val="1100"/>
              <a:buFont typeface="Verdana"/>
              <a:buNone/>
            </a:pPr>
            <a:r>
              <a:rPr lang="en-US" sz="1050" b="1" dirty="0">
                <a:solidFill>
                  <a:srgbClr val="C00000"/>
                </a:solidFill>
                <a:latin typeface="Verdana"/>
                <a:ea typeface="Verdana"/>
                <a:cs typeface="Verdana"/>
                <a:sym typeface="Verdana"/>
              </a:rPr>
              <a:t>How do SDOs make sure they can reach industry stakeholders?</a:t>
            </a:r>
            <a:endParaRPr sz="1050" b="1" dirty="0">
              <a:solidFill>
                <a:srgbClr val="C00000"/>
              </a:solidFill>
              <a:latin typeface="Verdana"/>
              <a:ea typeface="Verdana"/>
              <a:cs typeface="Verdana"/>
              <a:sym typeface="Verdana"/>
            </a:endParaRPr>
          </a:p>
          <a:p>
            <a:pPr marL="0" marR="0" lvl="0" indent="0" algn="ctr" rtl="0">
              <a:lnSpc>
                <a:spcPct val="99000"/>
              </a:lnSpc>
              <a:spcBef>
                <a:spcPts val="0"/>
              </a:spcBef>
              <a:spcAft>
                <a:spcPts val="200"/>
              </a:spcAft>
              <a:buClr>
                <a:srgbClr val="3F3F3F"/>
              </a:buClr>
              <a:buSzPts val="1100"/>
              <a:buFont typeface="Verdana"/>
              <a:buNone/>
            </a:pPr>
            <a:r>
              <a:rPr lang="en-US" sz="1050" b="1" dirty="0">
                <a:solidFill>
                  <a:srgbClr val="C00000"/>
                </a:solidFill>
                <a:latin typeface="Verdana"/>
                <a:ea typeface="Verdana"/>
                <a:cs typeface="Verdana"/>
                <a:sym typeface="Verdana"/>
              </a:rPr>
              <a:t>How can SDOs engage with each other to avoid overlaps, gaps, and needless divergence?</a:t>
            </a:r>
            <a:endParaRPr sz="1050" b="1" dirty="0">
              <a:solidFill>
                <a:srgbClr val="C00000"/>
              </a:solidFill>
              <a:latin typeface="Verdana"/>
              <a:ea typeface="Verdana"/>
              <a:cs typeface="Verdana"/>
              <a:sym typeface="Verdana"/>
            </a:endParaRPr>
          </a:p>
          <a:p>
            <a:pPr marL="0" marR="0" lvl="0" indent="0" algn="ctr" rtl="0">
              <a:lnSpc>
                <a:spcPct val="99000"/>
              </a:lnSpc>
              <a:spcBef>
                <a:spcPts val="0"/>
              </a:spcBef>
              <a:spcAft>
                <a:spcPts val="200"/>
              </a:spcAft>
              <a:buClr>
                <a:srgbClr val="3F3F3F"/>
              </a:buClr>
              <a:buSzPts val="1100"/>
              <a:buFont typeface="Verdana"/>
              <a:buNone/>
            </a:pPr>
            <a:r>
              <a:rPr lang="en-US" sz="1050" b="1" dirty="0">
                <a:solidFill>
                  <a:srgbClr val="C00000"/>
                </a:solidFill>
                <a:latin typeface="Verdana"/>
                <a:ea typeface="Verdana"/>
                <a:cs typeface="Verdana"/>
                <a:sym typeface="Verdana"/>
              </a:rPr>
              <a:t>How do open-source projects get visibility into SDOs’ plans and industry requirements?</a:t>
            </a:r>
            <a:endParaRPr sz="1050" b="1" dirty="0">
              <a:solidFill>
                <a:srgbClr val="C00000"/>
              </a:solidFill>
              <a:latin typeface="Verdana"/>
              <a:ea typeface="Verdana"/>
              <a:cs typeface="Verdana"/>
              <a:sym typeface="Verdana"/>
            </a:endParaRPr>
          </a:p>
          <a:p>
            <a:pPr marL="0" marR="0" lvl="0" indent="0" algn="ctr" rtl="0">
              <a:lnSpc>
                <a:spcPct val="99000"/>
              </a:lnSpc>
              <a:spcBef>
                <a:spcPts val="0"/>
              </a:spcBef>
              <a:spcAft>
                <a:spcPts val="200"/>
              </a:spcAft>
              <a:buClr>
                <a:srgbClr val="3F3F3F"/>
              </a:buClr>
              <a:buSzPts val="1100"/>
              <a:buFont typeface="Verdana"/>
              <a:buNone/>
            </a:pPr>
            <a:r>
              <a:rPr lang="en-US" sz="1050" b="1" dirty="0">
                <a:solidFill>
                  <a:srgbClr val="C00000"/>
                </a:solidFill>
                <a:latin typeface="Verdana"/>
                <a:ea typeface="Verdana"/>
                <a:cs typeface="Verdana"/>
                <a:sym typeface="Verdana"/>
              </a:rPr>
              <a:t>How can we accelerate and fund open source and standard development projects?</a:t>
            </a:r>
            <a:r>
              <a:rPr lang="en-US" sz="1100" b="1" dirty="0">
                <a:solidFill>
                  <a:srgbClr val="C00000"/>
                </a:solidFill>
                <a:latin typeface="Verdana"/>
                <a:ea typeface="Verdana"/>
                <a:cs typeface="Verdana"/>
                <a:sym typeface="Verdana"/>
              </a:rPr>
              <a:t> </a:t>
            </a:r>
            <a:r>
              <a:rPr lang="en-US" sz="1100" b="1" dirty="0">
                <a:solidFill>
                  <a:srgbClr val="3F3F3F"/>
                </a:solidFill>
                <a:latin typeface="Verdana"/>
                <a:ea typeface="Verdana"/>
                <a:cs typeface="Verdana"/>
                <a:sym typeface="Verdana"/>
              </a:rPr>
              <a:t>   </a:t>
            </a:r>
            <a:endParaRPr dirty="0"/>
          </a:p>
        </p:txBody>
      </p:sp>
    </p:spTree>
    <p:extLst>
      <p:ext uri="{BB962C8B-B14F-4D97-AF65-F5344CB8AC3E}">
        <p14:creationId xmlns:p14="http://schemas.microsoft.com/office/powerpoint/2010/main" val="2138145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2DB27-BA72-ACA2-9A60-396459F865FB}"/>
              </a:ext>
            </a:extLst>
          </p:cNvPr>
          <p:cNvSpPr>
            <a:spLocks noGrp="1"/>
          </p:cNvSpPr>
          <p:nvPr>
            <p:ph type="title"/>
          </p:nvPr>
        </p:nvSpPr>
        <p:spPr/>
        <p:txBody>
          <a:bodyPr/>
          <a:lstStyle/>
          <a:p>
            <a:r>
              <a:rPr lang="en-US" dirty="0">
                <a:ea typeface="Verdana" panose="020B0604030504040204" pitchFamily="34" charset="0"/>
              </a:rPr>
              <a:t>A Unique Cooperative Venue for Metaverse Interoperability</a:t>
            </a:r>
          </a:p>
        </p:txBody>
      </p:sp>
      <p:pic>
        <p:nvPicPr>
          <p:cNvPr id="4" name="Picture 3" descr="Shape&#10;&#10;Description automatically generated with medium confidence">
            <a:extLst>
              <a:ext uri="{FF2B5EF4-FFF2-40B4-BE49-F238E27FC236}">
                <a16:creationId xmlns:a16="http://schemas.microsoft.com/office/drawing/2014/main" id="{107D6CD6-9FE9-82BE-9BCA-2C02A0100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8883" y="2094280"/>
            <a:ext cx="3235914" cy="898865"/>
          </a:xfrm>
          <a:prstGeom prst="rect">
            <a:avLst/>
          </a:prstGeom>
        </p:spPr>
      </p:pic>
      <p:sp>
        <p:nvSpPr>
          <p:cNvPr id="16" name="TextBox 15">
            <a:extLst>
              <a:ext uri="{FF2B5EF4-FFF2-40B4-BE49-F238E27FC236}">
                <a16:creationId xmlns:a16="http://schemas.microsoft.com/office/drawing/2014/main" id="{C7177C79-8CA7-C8D5-C66A-D20C134010D7}"/>
              </a:ext>
            </a:extLst>
          </p:cNvPr>
          <p:cNvSpPr txBox="1"/>
          <p:nvPr/>
        </p:nvSpPr>
        <p:spPr bwMode="auto">
          <a:xfrm>
            <a:off x="492761" y="2176257"/>
            <a:ext cx="5090844" cy="1985159"/>
          </a:xfrm>
          <a:prstGeom prst="rect">
            <a:avLst/>
          </a:prstGeom>
          <a:noFill/>
          <a:ln w="3175" algn="ctr">
            <a:noFill/>
            <a:miter lim="800000"/>
            <a:headEnd/>
            <a:tailEnd/>
          </a:ln>
          <a:effectLst/>
        </p:spPr>
        <p:txBody>
          <a:bodyPr wrap="square" rtlCol="0">
            <a:spAutoFit/>
          </a:bodyPr>
          <a:lstStyle/>
          <a:p>
            <a:pPr marL="0" marR="0" indent="0" algn="ctr" defTabSz="914400" eaLnBrk="1" latinLnBrk="0" hangingPunct="1">
              <a:spcBef>
                <a:spcPts val="600"/>
              </a:spcBef>
              <a:spcAft>
                <a:spcPts val="0"/>
              </a:spcAft>
              <a:buClrTx/>
              <a:buSzTx/>
              <a:buFontTx/>
              <a:buNone/>
              <a:tabLst/>
            </a:pPr>
            <a:r>
              <a:rPr lang="en-US" sz="1200" b="1" dirty="0">
                <a:solidFill>
                  <a:srgbClr val="6CA800"/>
                </a:solidFill>
                <a:latin typeface="Verdana" panose="020B0604030504040204" pitchFamily="34" charset="0"/>
                <a:ea typeface="Verdana" panose="020B0604030504040204" pitchFamily="34" charset="0"/>
              </a:rPr>
              <a:t>Neutral venue to </a:t>
            </a:r>
            <a:r>
              <a:rPr lang="en-US" sz="1200" b="1" i="1" dirty="0">
                <a:solidFill>
                  <a:srgbClr val="6CA800"/>
                </a:solidFill>
                <a:latin typeface="Verdana" panose="020B0604030504040204" pitchFamily="34" charset="0"/>
                <a:ea typeface="Verdana" panose="020B0604030504040204" pitchFamily="34" charset="0"/>
              </a:rPr>
              <a:t>ASSIST</a:t>
            </a:r>
            <a:r>
              <a:rPr lang="en-US" sz="1200" b="1" dirty="0">
                <a:solidFill>
                  <a:srgbClr val="6CA800"/>
                </a:solidFill>
                <a:latin typeface="Verdana" panose="020B0604030504040204" pitchFamily="34" charset="0"/>
                <a:ea typeface="Verdana" panose="020B0604030504040204" pitchFamily="34" charset="0"/>
              </a:rPr>
              <a:t> standards organizations</a:t>
            </a:r>
            <a:endParaRPr lang="en-US" sz="1100" b="1" dirty="0">
              <a:solidFill>
                <a:schemeClr val="tx1">
                  <a:lumMod val="75000"/>
                  <a:lumOff val="25000"/>
                </a:schemeClr>
              </a:solidFill>
              <a:latin typeface="Verdana" panose="020B0604030504040204" pitchFamily="34" charset="0"/>
              <a:ea typeface="Verdana" panose="020B0604030504040204" pitchFamily="34" charset="0"/>
            </a:endParaRPr>
          </a:p>
          <a:p>
            <a:pPr marL="0" marR="0" indent="0" algn="ctr" defTabSz="914400" eaLnBrk="1" latinLnBrk="0" hangingPunct="1">
              <a:spcBef>
                <a:spcPts val="300"/>
              </a:spcBef>
              <a:spcAft>
                <a:spcPts val="0"/>
              </a:spcAft>
              <a:buClrTx/>
              <a:buSzTx/>
              <a:buFontTx/>
              <a:buNone/>
              <a:tabLst/>
            </a:pPr>
            <a:r>
              <a:rPr lang="en-US" sz="1050" i="1" dirty="0">
                <a:solidFill>
                  <a:schemeClr val="tx1">
                    <a:lumMod val="65000"/>
                    <a:lumOff val="35000"/>
                  </a:schemeClr>
                </a:solidFill>
                <a:latin typeface="Verdana" panose="020B0604030504040204" pitchFamily="34" charset="0"/>
                <a:ea typeface="Verdana" panose="020B0604030504040204" pitchFamily="34" charset="0"/>
              </a:rPr>
              <a:t>Not another standards organization</a:t>
            </a:r>
          </a:p>
          <a:p>
            <a:pPr marL="0" marR="0" indent="0" algn="ctr" defTabSz="914400" eaLnBrk="1" latinLnBrk="0" hangingPunct="1">
              <a:spcBef>
                <a:spcPts val="300"/>
              </a:spcBef>
              <a:spcAft>
                <a:spcPts val="0"/>
              </a:spcAft>
              <a:buClrTx/>
              <a:buSzTx/>
              <a:buFontTx/>
              <a:buNone/>
              <a:tabLst/>
            </a:pPr>
            <a:r>
              <a:rPr lang="en-US" sz="1050" dirty="0">
                <a:solidFill>
                  <a:schemeClr val="tx1">
                    <a:lumMod val="65000"/>
                    <a:lumOff val="35000"/>
                  </a:schemeClr>
                </a:solidFill>
                <a:latin typeface="Verdana" panose="020B0604030504040204" pitchFamily="34" charset="0"/>
                <a:ea typeface="Verdana" panose="020B0604030504040204" pitchFamily="34" charset="0"/>
              </a:rPr>
              <a:t>‘Meta Standardization’</a:t>
            </a:r>
          </a:p>
          <a:p>
            <a:pPr marL="0" marR="0" indent="0" algn="ctr" defTabSz="914400" eaLnBrk="1" latinLnBrk="0" hangingPunct="1">
              <a:spcBef>
                <a:spcPts val="600"/>
              </a:spcBef>
              <a:spcAft>
                <a:spcPts val="0"/>
              </a:spcAft>
              <a:buClrTx/>
              <a:buSzTx/>
              <a:buFontTx/>
              <a:buNone/>
              <a:tabLst/>
            </a:pPr>
            <a:r>
              <a:rPr lang="en-US" sz="1200" b="1" dirty="0">
                <a:solidFill>
                  <a:srgbClr val="6CA800"/>
                </a:solidFill>
                <a:latin typeface="Verdana" panose="020B0604030504040204" pitchFamily="34" charset="0"/>
                <a:ea typeface="Verdana" panose="020B0604030504040204" pitchFamily="34" charset="0"/>
              </a:rPr>
              <a:t>Broad global participation</a:t>
            </a:r>
          </a:p>
          <a:p>
            <a:pPr marL="0" marR="0" indent="0" algn="ctr" defTabSz="914400" eaLnBrk="1" latinLnBrk="0" hangingPunct="1">
              <a:spcBef>
                <a:spcPts val="300"/>
              </a:spcBef>
              <a:spcAft>
                <a:spcPts val="0"/>
              </a:spcAft>
              <a:buClrTx/>
              <a:buSzTx/>
              <a:buFontTx/>
              <a:buNone/>
              <a:tabLst/>
            </a:pPr>
            <a:r>
              <a:rPr lang="en-US" sz="1050" dirty="0">
                <a:solidFill>
                  <a:schemeClr val="tx1">
                    <a:lumMod val="75000"/>
                    <a:lumOff val="25000"/>
                  </a:schemeClr>
                </a:solidFill>
                <a:latin typeface="Verdana" panose="020B0604030504040204" pitchFamily="34" charset="0"/>
                <a:ea typeface="Verdana" panose="020B0604030504040204" pitchFamily="34" charset="0"/>
              </a:rPr>
              <a:t>Driving meaningful consensus on requirements</a:t>
            </a:r>
          </a:p>
          <a:p>
            <a:pPr marL="0" marR="0" indent="0" algn="ctr" defTabSz="914400" eaLnBrk="1" latinLnBrk="0" hangingPunct="1">
              <a:spcBef>
                <a:spcPts val="300"/>
              </a:spcBef>
              <a:spcAft>
                <a:spcPts val="0"/>
              </a:spcAft>
              <a:buClrTx/>
              <a:buSzTx/>
              <a:buFontTx/>
              <a:buNone/>
              <a:tabLst/>
            </a:pPr>
            <a:r>
              <a:rPr lang="en-US" sz="1050" dirty="0">
                <a:solidFill>
                  <a:schemeClr val="tx1">
                    <a:lumMod val="75000"/>
                    <a:lumOff val="25000"/>
                  </a:schemeClr>
                </a:solidFill>
                <a:latin typeface="Verdana" panose="020B0604030504040204" pitchFamily="34" charset="0"/>
                <a:ea typeface="Verdana" panose="020B0604030504040204" pitchFamily="34" charset="0"/>
              </a:rPr>
              <a:t>Wide visibility and adoption for initiatives and deliverables</a:t>
            </a:r>
            <a:endParaRPr lang="en-US" sz="1200" dirty="0">
              <a:solidFill>
                <a:schemeClr val="tx1">
                  <a:lumMod val="75000"/>
                  <a:lumOff val="25000"/>
                </a:schemeClr>
              </a:solidFill>
              <a:latin typeface="Verdana" panose="020B0604030504040204" pitchFamily="34" charset="0"/>
              <a:ea typeface="Verdana" panose="020B0604030504040204" pitchFamily="34" charset="0"/>
            </a:endParaRPr>
          </a:p>
          <a:p>
            <a:pPr algn="ctr">
              <a:spcBef>
                <a:spcPts val="600"/>
              </a:spcBef>
              <a:spcAft>
                <a:spcPts val="0"/>
              </a:spcAft>
            </a:pPr>
            <a:r>
              <a:rPr lang="en-US" sz="1200" b="1" dirty="0">
                <a:solidFill>
                  <a:srgbClr val="6CA800"/>
                </a:solidFill>
                <a:latin typeface="Verdana" panose="020B0604030504040204" pitchFamily="34" charset="0"/>
                <a:ea typeface="Verdana" panose="020B0604030504040204" pitchFamily="34" charset="0"/>
              </a:rPr>
              <a:t>Pragmatic, bottom-up, industry-driven projects</a:t>
            </a:r>
          </a:p>
          <a:p>
            <a:pPr algn="ctr">
              <a:spcBef>
                <a:spcPts val="300"/>
              </a:spcBef>
              <a:spcAft>
                <a:spcPts val="0"/>
              </a:spcAft>
            </a:pPr>
            <a:r>
              <a:rPr lang="en-US" sz="1000" dirty="0">
                <a:solidFill>
                  <a:schemeClr val="tx1">
                    <a:lumMod val="75000"/>
                    <a:lumOff val="25000"/>
                  </a:schemeClr>
                </a:solidFill>
                <a:latin typeface="Verdana" panose="020B0604030504040204" pitchFamily="34" charset="0"/>
                <a:ea typeface="Verdana" panose="020B0604030504040204" pitchFamily="34" charset="0"/>
              </a:rPr>
              <a:t>Address immediate interoperability gaps and opportunities</a:t>
            </a:r>
          </a:p>
          <a:p>
            <a:pPr algn="ctr">
              <a:spcBef>
                <a:spcPts val="300"/>
              </a:spcBef>
              <a:spcAft>
                <a:spcPts val="0"/>
              </a:spcAft>
            </a:pPr>
            <a:r>
              <a:rPr lang="en-US" sz="1000" dirty="0">
                <a:solidFill>
                  <a:schemeClr val="tx1">
                    <a:lumMod val="75000"/>
                    <a:lumOff val="25000"/>
                  </a:schemeClr>
                </a:solidFill>
                <a:latin typeface="Verdana" panose="020B0604030504040204" pitchFamily="34" charset="0"/>
                <a:ea typeface="Verdana" panose="020B0604030504040204" pitchFamily="34" charset="0"/>
              </a:rPr>
              <a:t>Multiple Forum meetings happening almost daily</a:t>
            </a:r>
            <a:endParaRPr lang="en-US" sz="1100" dirty="0">
              <a:solidFill>
                <a:schemeClr val="tx1">
                  <a:lumMod val="75000"/>
                  <a:lumOff val="25000"/>
                </a:schemeClr>
              </a:solidFill>
              <a:latin typeface="Verdana" panose="020B0604030504040204" pitchFamily="34" charset="0"/>
              <a:ea typeface="Verdana" panose="020B0604030504040204" pitchFamily="34" charset="0"/>
            </a:endParaRPr>
          </a:p>
        </p:txBody>
      </p:sp>
      <p:sp>
        <p:nvSpPr>
          <p:cNvPr id="3" name="TextBox 2">
            <a:extLst>
              <a:ext uri="{FF2B5EF4-FFF2-40B4-BE49-F238E27FC236}">
                <a16:creationId xmlns:a16="http://schemas.microsoft.com/office/drawing/2014/main" id="{28589E61-07FB-BF05-559A-A9B596DBE5B0}"/>
              </a:ext>
            </a:extLst>
          </p:cNvPr>
          <p:cNvSpPr txBox="1"/>
          <p:nvPr/>
        </p:nvSpPr>
        <p:spPr>
          <a:xfrm>
            <a:off x="379203" y="982084"/>
            <a:ext cx="8385594" cy="815608"/>
          </a:xfrm>
          <a:prstGeom prst="rect">
            <a:avLst/>
          </a:prstGeom>
          <a:noFill/>
        </p:spPr>
        <p:txBody>
          <a:bodyPr wrap="square" rtlCol="0">
            <a:spAutoFit/>
          </a:bodyPr>
          <a:lstStyle/>
          <a:p>
            <a:pPr algn="ctr"/>
            <a:r>
              <a:rPr lang="en-US" sz="1400" b="1" dirty="0">
                <a:solidFill>
                  <a:srgbClr val="0099CC"/>
                </a:solidFill>
                <a:latin typeface="Verdana" panose="020B0604030504040204" pitchFamily="34" charset="0"/>
                <a:ea typeface="Verdana" panose="020B0604030504040204" pitchFamily="34" charset="0"/>
              </a:rPr>
              <a:t>Standards organizations, open-source developers, and industry stakeholders</a:t>
            </a:r>
          </a:p>
          <a:p>
            <a:pPr algn="ctr">
              <a:spcBef>
                <a:spcPts val="300"/>
              </a:spcBef>
            </a:pPr>
            <a:r>
              <a:rPr lang="en-US" sz="1400" b="1" dirty="0">
                <a:solidFill>
                  <a:srgbClr val="0099CC"/>
                </a:solidFill>
                <a:latin typeface="Verdana" panose="020B0604030504040204" pitchFamily="34" charset="0"/>
                <a:ea typeface="Verdana" panose="020B0604030504040204" pitchFamily="34" charset="0"/>
              </a:rPr>
              <a:t>Cooperation to align and accelerate a </a:t>
            </a:r>
            <a:r>
              <a:rPr lang="en-US" sz="1400" b="1" dirty="0">
                <a:solidFill>
                  <a:srgbClr val="0099CC"/>
                </a:solidFill>
                <a:latin typeface="Verdana" panose="020B0604030504040204" pitchFamily="34" charset="0"/>
                <a:ea typeface="Verdana" panose="020B0604030504040204" pitchFamily="34" charset="0"/>
                <a:sym typeface="Myriad Set Text" charset="0"/>
              </a:rPr>
              <a:t>wavefront of business opportunities</a:t>
            </a:r>
          </a:p>
          <a:p>
            <a:pPr algn="ctr">
              <a:spcBef>
                <a:spcPts val="300"/>
              </a:spcBef>
            </a:pPr>
            <a:r>
              <a:rPr lang="en-US" sz="1400" b="1" dirty="0">
                <a:solidFill>
                  <a:srgbClr val="0099CC"/>
                </a:solidFill>
                <a:latin typeface="Verdana" panose="020B0604030504040204" pitchFamily="34" charset="0"/>
                <a:ea typeface="Verdana" panose="020B0604030504040204" pitchFamily="34" charset="0"/>
                <a:sym typeface="Myriad Set Text" charset="0"/>
              </a:rPr>
              <a:t>Fostering ‘brick-by-brick’ interoperability on the road to the metaverse</a:t>
            </a:r>
          </a:p>
        </p:txBody>
      </p:sp>
      <p:grpSp>
        <p:nvGrpSpPr>
          <p:cNvPr id="9" name="Group 8">
            <a:extLst>
              <a:ext uri="{FF2B5EF4-FFF2-40B4-BE49-F238E27FC236}">
                <a16:creationId xmlns:a16="http://schemas.microsoft.com/office/drawing/2014/main" id="{CE29AC0E-9F01-7504-429F-F6868C37E449}"/>
              </a:ext>
            </a:extLst>
          </p:cNvPr>
          <p:cNvGrpSpPr/>
          <p:nvPr/>
        </p:nvGrpSpPr>
        <p:grpSpPr>
          <a:xfrm>
            <a:off x="5807340" y="3648029"/>
            <a:ext cx="2679000" cy="675814"/>
            <a:chOff x="5893062" y="3481218"/>
            <a:chExt cx="2679000" cy="675814"/>
          </a:xfrm>
        </p:grpSpPr>
        <p:sp>
          <p:nvSpPr>
            <p:cNvPr id="5" name="Google Shape;257;p47">
              <a:extLst>
                <a:ext uri="{FF2B5EF4-FFF2-40B4-BE49-F238E27FC236}">
                  <a16:creationId xmlns:a16="http://schemas.microsoft.com/office/drawing/2014/main" id="{14BA1525-3BA1-9863-8DF7-4F5F6E3429D0}"/>
                </a:ext>
              </a:extLst>
            </p:cNvPr>
            <p:cNvSpPr/>
            <p:nvPr/>
          </p:nvSpPr>
          <p:spPr>
            <a:xfrm>
              <a:off x="5986795" y="3481218"/>
              <a:ext cx="2491535" cy="631654"/>
            </a:xfrm>
            <a:prstGeom prst="roundRect">
              <a:avLst>
                <a:gd name="adj" fmla="val 727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base" latinLnBrk="0" hangingPunct="1">
                <a:lnSpc>
                  <a:spcPct val="99000"/>
                </a:lnSpc>
                <a:spcBef>
                  <a:spcPts val="0"/>
                </a:spcBef>
                <a:spcAft>
                  <a:spcPts val="0"/>
                </a:spcAft>
                <a:buClrTx/>
                <a:buSzTx/>
                <a:buFontTx/>
                <a:buNone/>
                <a:tabLst/>
                <a:defRPr/>
              </a:pPr>
              <a:endParaRPr kumimoji="0" sz="1417" b="0" i="0" u="none" strike="noStrike" kern="1200" cap="none" spc="0" normalizeH="0" baseline="0" noProof="0" dirty="0">
                <a:ln>
                  <a:noFill/>
                </a:ln>
                <a:solidFill>
                  <a:srgbClr val="FFFFFF"/>
                </a:solidFill>
                <a:effectLst/>
                <a:uLnTx/>
                <a:uFillTx/>
                <a:latin typeface="Arial Narrow" pitchFamily="34" charset="0"/>
                <a:ea typeface="ヒラギノ角ゴ ProN W3" charset="-128"/>
                <a:cs typeface="+mn-cs"/>
                <a:sym typeface="Myriad Set Text" charset="0"/>
              </a:endParaRPr>
            </a:p>
          </p:txBody>
        </p:sp>
        <p:pic>
          <p:nvPicPr>
            <p:cNvPr id="7" name="Google Shape;258;p47">
              <a:extLst>
                <a:ext uri="{FF2B5EF4-FFF2-40B4-BE49-F238E27FC236}">
                  <a16:creationId xmlns:a16="http://schemas.microsoft.com/office/drawing/2014/main" id="{2ED1D569-1538-C975-5506-06A61B70535B}"/>
                </a:ext>
              </a:extLst>
            </p:cNvPr>
            <p:cNvPicPr preferRelativeResize="0"/>
            <p:nvPr/>
          </p:nvPicPr>
          <p:blipFill rotWithShape="1">
            <a:blip r:embed="rId4">
              <a:alphaModFix/>
            </a:blip>
            <a:srcRect t="41725" b="41978"/>
            <a:stretch/>
          </p:blipFill>
          <p:spPr>
            <a:xfrm>
              <a:off x="6652746" y="3537194"/>
              <a:ext cx="1159632" cy="188980"/>
            </a:xfrm>
            <a:prstGeom prst="rect">
              <a:avLst/>
            </a:prstGeom>
            <a:noFill/>
            <a:ln>
              <a:noFill/>
            </a:ln>
          </p:spPr>
        </p:pic>
        <p:sp>
          <p:nvSpPr>
            <p:cNvPr id="8" name="Google Shape;259;p47">
              <a:extLst>
                <a:ext uri="{FF2B5EF4-FFF2-40B4-BE49-F238E27FC236}">
                  <a16:creationId xmlns:a16="http://schemas.microsoft.com/office/drawing/2014/main" id="{FD9EEA2B-42AF-15E9-BC3F-1A5C75C326D1}"/>
                </a:ext>
              </a:extLst>
            </p:cNvPr>
            <p:cNvSpPr txBox="1"/>
            <p:nvPr/>
          </p:nvSpPr>
          <p:spPr>
            <a:xfrm>
              <a:off x="5893062" y="3676931"/>
              <a:ext cx="2679000" cy="480101"/>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base" latinLnBrk="0" hangingPunct="1">
                <a:lnSpc>
                  <a:spcPct val="120000"/>
                </a:lnSpc>
                <a:spcBef>
                  <a:spcPts val="0"/>
                </a:spcBef>
                <a:spcAft>
                  <a:spcPts val="0"/>
                </a:spcAft>
                <a:buClrTx/>
                <a:buSzTx/>
                <a:buFontTx/>
                <a:buNone/>
                <a:tabLst/>
                <a:defRPr/>
              </a:pPr>
              <a:r>
                <a:rPr kumimoji="0" lang="en-US" sz="800" b="1" i="0" u="sng"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Verdana"/>
                  <a:hlinkClick r:id="rId5">
                    <a:extLst>
                      <a:ext uri="{A12FA001-AC4F-418D-AE19-62706E023703}">
                        <ahyp:hlinkClr xmlns:ahyp="http://schemas.microsoft.com/office/drawing/2018/hyperlinkcolor" val="tx"/>
                      </a:ext>
                    </a:extLst>
                  </a:hlinkClick>
                </a:rPr>
                <a:t>Honorable Mention in </a:t>
              </a:r>
              <a:br>
                <a:rPr kumimoji="0" lang="en-US" sz="800" b="1" i="0" u="sng"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Verdana"/>
                  <a:hlinkClick r:id="rId5">
                    <a:extLst>
                      <a:ext uri="{A12FA001-AC4F-418D-AE19-62706E023703}">
                        <ahyp:hlinkClr xmlns:ahyp="http://schemas.microsoft.com/office/drawing/2018/hyperlinkcolor" val="tx"/>
                      </a:ext>
                    </a:extLst>
                  </a:hlinkClick>
                </a:rPr>
              </a:br>
              <a:r>
                <a:rPr kumimoji="0" lang="en-US" sz="800" b="1" i="0" u="sng"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Verdana"/>
                  <a:hlinkClick r:id="rId5">
                    <a:extLst>
                      <a:ext uri="{A12FA001-AC4F-418D-AE19-62706E023703}">
                        <ahyp:hlinkClr xmlns:ahyp="http://schemas.microsoft.com/office/drawing/2018/hyperlinkcolor" val="tx"/>
                      </a:ext>
                    </a:extLst>
                  </a:hlinkClick>
                </a:rPr>
                <a:t>‘World Changing Idea’ Award</a:t>
              </a:r>
              <a:r>
                <a:rPr kumimoji="0" lang="en-US" sz="800" b="1" i="0" u="sng"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Verdana"/>
                </a:rPr>
                <a:t>s!</a:t>
              </a:r>
              <a:endParaRPr kumimoji="0" sz="800" b="1" i="0" u="sng"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Verdana"/>
              </a:endParaRPr>
            </a:p>
          </p:txBody>
        </p:sp>
      </p:grpSp>
      <p:sp>
        <p:nvSpPr>
          <p:cNvPr id="6" name="TextBox 5">
            <a:extLst>
              <a:ext uri="{FF2B5EF4-FFF2-40B4-BE49-F238E27FC236}">
                <a16:creationId xmlns:a16="http://schemas.microsoft.com/office/drawing/2014/main" id="{686B5DB3-333D-F02D-D9C8-BC9BE2B7D087}"/>
              </a:ext>
            </a:extLst>
          </p:cNvPr>
          <p:cNvSpPr txBox="1"/>
          <p:nvPr/>
        </p:nvSpPr>
        <p:spPr bwMode="auto">
          <a:xfrm>
            <a:off x="5976354" y="2950697"/>
            <a:ext cx="2340972" cy="584455"/>
          </a:xfrm>
          <a:prstGeom prst="rect">
            <a:avLst/>
          </a:prstGeom>
          <a:noFill/>
          <a:ln w="3175" algn="ctr">
            <a:noFill/>
            <a:miter lim="800000"/>
            <a:headEnd/>
            <a:tailEnd/>
          </a:ln>
          <a:effectLst/>
        </p:spPr>
        <p:txBody>
          <a:bodyPr wrap="square" rtlCol="0">
            <a:spAutoFit/>
          </a:bodyPr>
          <a:lstStyle/>
          <a:p>
            <a:pPr algn="ctr">
              <a:lnSpc>
                <a:spcPct val="110000"/>
              </a:lnSpc>
              <a:spcBef>
                <a:spcPts val="400"/>
              </a:spcBef>
              <a:spcAft>
                <a:spcPts val="0"/>
              </a:spcAft>
            </a:pPr>
            <a:r>
              <a:rPr lang="en-US" sz="1000" b="1" dirty="0">
                <a:solidFill>
                  <a:srgbClr val="0099CC"/>
                </a:solidFill>
                <a:latin typeface="Verdana" panose="020B0604030504040204" pitchFamily="34" charset="0"/>
                <a:ea typeface="Verdana" panose="020B0604030504040204" pitchFamily="34" charset="0"/>
              </a:rPr>
              <a:t>Non-Profit 501(c)(6) Consortium founded in 2022 </a:t>
            </a:r>
            <a:br>
              <a:rPr lang="en-US" sz="1000" b="1" dirty="0">
                <a:solidFill>
                  <a:srgbClr val="0099CC"/>
                </a:solidFill>
                <a:latin typeface="Verdana" panose="020B0604030504040204" pitchFamily="34" charset="0"/>
                <a:ea typeface="Verdana" panose="020B0604030504040204" pitchFamily="34" charset="0"/>
              </a:rPr>
            </a:br>
            <a:r>
              <a:rPr lang="en-US" sz="1000" b="1" dirty="0">
                <a:solidFill>
                  <a:srgbClr val="0099CC"/>
                </a:solidFill>
                <a:latin typeface="Verdana" panose="020B0604030504040204" pitchFamily="34" charset="0"/>
                <a:ea typeface="Verdana" panose="020B0604030504040204" pitchFamily="34" charset="0"/>
              </a:rPr>
              <a:t>and incorporated in 2023</a:t>
            </a:r>
          </a:p>
        </p:txBody>
      </p:sp>
    </p:spTree>
    <p:extLst>
      <p:ext uri="{BB962C8B-B14F-4D97-AF65-F5344CB8AC3E}">
        <p14:creationId xmlns:p14="http://schemas.microsoft.com/office/powerpoint/2010/main" val="2362878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A3701-3737-67E9-293D-B1E1A1C035CA}"/>
              </a:ext>
            </a:extLst>
          </p:cNvPr>
          <p:cNvSpPr>
            <a:spLocks noGrp="1"/>
          </p:cNvSpPr>
          <p:nvPr>
            <p:ph type="title"/>
          </p:nvPr>
        </p:nvSpPr>
        <p:spPr/>
        <p:txBody>
          <a:bodyPr/>
          <a:lstStyle/>
          <a:p>
            <a:r>
              <a:rPr lang="en-GB" dirty="0"/>
              <a:t>How Does the Forum Work?</a:t>
            </a:r>
          </a:p>
        </p:txBody>
      </p:sp>
      <p:sp>
        <p:nvSpPr>
          <p:cNvPr id="53" name="Google Shape;199;p28">
            <a:extLst>
              <a:ext uri="{FF2B5EF4-FFF2-40B4-BE49-F238E27FC236}">
                <a16:creationId xmlns:a16="http://schemas.microsoft.com/office/drawing/2014/main" id="{444DFAB1-9C52-4AEB-B10B-D11D094CCE76}"/>
              </a:ext>
            </a:extLst>
          </p:cNvPr>
          <p:cNvSpPr txBox="1"/>
          <p:nvPr/>
        </p:nvSpPr>
        <p:spPr>
          <a:xfrm>
            <a:off x="7610179" y="2802149"/>
            <a:ext cx="1076621" cy="571921"/>
          </a:xfrm>
          <a:prstGeom prst="rect">
            <a:avLst/>
          </a:prstGeom>
          <a:solidFill>
            <a:srgbClr val="FFE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99000"/>
              </a:lnSpc>
              <a:spcBef>
                <a:spcPts val="0"/>
              </a:spcBef>
              <a:spcAft>
                <a:spcPts val="0"/>
              </a:spcAft>
              <a:buClrTx/>
              <a:buSzTx/>
              <a:buFontTx/>
              <a:buNone/>
              <a:tabLst/>
              <a:defRPr/>
            </a:pPr>
            <a:endParaRPr kumimoji="0" lang="en" sz="825" b="0" i="0" u="none" strike="noStrike" kern="1200" cap="none" spc="0" normalizeH="0" baseline="0" noProof="0" dirty="0">
              <a:ln>
                <a:noFill/>
              </a:ln>
              <a:solidFill>
                <a:srgbClr val="FFEFEF"/>
              </a:solidFill>
              <a:effectLst/>
              <a:uLnTx/>
              <a:uFillTx/>
              <a:latin typeface="Verdana" panose="020B0604030504040204" pitchFamily="34" charset="0"/>
              <a:ea typeface="Verdana" panose="020B0604030504040204" pitchFamily="34" charset="0"/>
              <a:cs typeface="Tahoma" panose="020B0604030504040204" pitchFamily="34" charset="0"/>
              <a:sym typeface="Trebuchet MS"/>
            </a:endParaRPr>
          </a:p>
          <a:p>
            <a:pPr marL="0" marR="0" lvl="0" indent="0" algn="ctr" defTabSz="457200" rtl="0" eaLnBrk="1" fontAlgn="auto" latinLnBrk="0" hangingPunct="1">
              <a:lnSpc>
                <a:spcPct val="99000"/>
              </a:lnSpc>
              <a:spcBef>
                <a:spcPts val="0"/>
              </a:spcBef>
              <a:spcAft>
                <a:spcPts val="0"/>
              </a:spcAft>
              <a:buClrTx/>
              <a:buSzTx/>
              <a:buFontTx/>
              <a:buNone/>
              <a:tabLst/>
              <a:defRPr/>
            </a:pPr>
            <a:r>
              <a:rPr kumimoji="0" lang="en" sz="825" b="1" i="0" u="none" strike="noStrike" kern="1200" cap="none" spc="0" normalizeH="0" baseline="0" noProof="0" dirty="0">
                <a:ln>
                  <a:noFill/>
                </a:ln>
                <a:solidFill>
                  <a:srgbClr val="FFEFEF"/>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Standards</a:t>
            </a:r>
            <a:endParaRPr kumimoji="0" sz="825" b="1" i="0" u="none" strike="noStrike" kern="1200" cap="none" spc="0" normalizeH="0" baseline="0" noProof="0" dirty="0">
              <a:ln>
                <a:noFill/>
              </a:ln>
              <a:solidFill>
                <a:srgbClr val="FFEFEF"/>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99000"/>
              </a:lnSpc>
              <a:spcBef>
                <a:spcPts val="0"/>
              </a:spcBef>
              <a:spcAft>
                <a:spcPts val="0"/>
              </a:spcAft>
              <a:buClrTx/>
              <a:buSzTx/>
              <a:buFontTx/>
              <a:buNone/>
              <a:tabLst/>
              <a:defRPr/>
            </a:pPr>
            <a:r>
              <a:rPr kumimoji="0" lang="en" sz="825" b="1" i="0" u="none" strike="noStrike" kern="1200" cap="none" spc="0" normalizeH="0" baseline="0" noProof="0" dirty="0">
                <a:ln>
                  <a:noFill/>
                </a:ln>
                <a:solidFill>
                  <a:srgbClr val="FFEFEF"/>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Organizations</a:t>
            </a:r>
          </a:p>
          <a:p>
            <a:pPr marL="0" marR="0" lvl="0" indent="0" algn="ctr" defTabSz="457200" rtl="0" eaLnBrk="1" fontAlgn="auto" latinLnBrk="0" hangingPunct="1">
              <a:lnSpc>
                <a:spcPct val="99000"/>
              </a:lnSpc>
              <a:spcBef>
                <a:spcPts val="0"/>
              </a:spcBef>
              <a:spcAft>
                <a:spcPts val="0"/>
              </a:spcAft>
              <a:buClrTx/>
              <a:buSzTx/>
              <a:buFontTx/>
              <a:buNone/>
              <a:tabLst/>
              <a:defRPr/>
            </a:pPr>
            <a:endParaRPr kumimoji="0" sz="825" b="0" i="0" u="none" strike="noStrike" kern="1200" cap="none" spc="0" normalizeH="0" baseline="0" noProof="0" dirty="0">
              <a:ln>
                <a:noFill/>
              </a:ln>
              <a:solidFill>
                <a:srgbClr val="FFEFEF"/>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p:txBody>
      </p:sp>
      <p:sp>
        <p:nvSpPr>
          <p:cNvPr id="52" name="Google Shape;199;p28">
            <a:extLst>
              <a:ext uri="{FF2B5EF4-FFF2-40B4-BE49-F238E27FC236}">
                <a16:creationId xmlns:a16="http://schemas.microsoft.com/office/drawing/2014/main" id="{50C0524A-7A2F-48C9-AE4C-F58C86CCCBD5}"/>
              </a:ext>
            </a:extLst>
          </p:cNvPr>
          <p:cNvSpPr txBox="1"/>
          <p:nvPr/>
        </p:nvSpPr>
        <p:spPr>
          <a:xfrm>
            <a:off x="7523412" y="2879742"/>
            <a:ext cx="1076621" cy="571921"/>
          </a:xfrm>
          <a:prstGeom prst="rect">
            <a:avLst/>
          </a:prstGeom>
          <a:solidFill>
            <a:srgbClr val="FFE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99000"/>
              </a:lnSpc>
              <a:spcBef>
                <a:spcPts val="0"/>
              </a:spcBef>
              <a:spcAft>
                <a:spcPts val="0"/>
              </a:spcAft>
              <a:buClrTx/>
              <a:buSzTx/>
              <a:buFontTx/>
              <a:buNone/>
              <a:tabLst/>
              <a:defRPr/>
            </a:pPr>
            <a:endParaRPr kumimoji="0" lang="en" sz="825" b="0" i="0" u="none" strike="noStrike" kern="1200" cap="none" spc="0" normalizeH="0" baseline="0" noProof="0" dirty="0">
              <a:ln>
                <a:noFill/>
              </a:ln>
              <a:solidFill>
                <a:srgbClr val="FFEFEF"/>
              </a:solidFill>
              <a:effectLst/>
              <a:uLnTx/>
              <a:uFillTx/>
              <a:latin typeface="Verdana" panose="020B0604030504040204" pitchFamily="34" charset="0"/>
              <a:ea typeface="Verdana" panose="020B0604030504040204" pitchFamily="34" charset="0"/>
              <a:cs typeface="Tahoma" panose="020B0604030504040204" pitchFamily="34" charset="0"/>
              <a:sym typeface="Trebuchet MS"/>
            </a:endParaRPr>
          </a:p>
          <a:p>
            <a:pPr marL="0" marR="0" lvl="0" indent="0" algn="ctr" defTabSz="457200" rtl="0" eaLnBrk="1" fontAlgn="auto" latinLnBrk="0" hangingPunct="1">
              <a:lnSpc>
                <a:spcPct val="99000"/>
              </a:lnSpc>
              <a:spcBef>
                <a:spcPts val="0"/>
              </a:spcBef>
              <a:spcAft>
                <a:spcPts val="0"/>
              </a:spcAft>
              <a:buClrTx/>
              <a:buSzTx/>
              <a:buFontTx/>
              <a:buNone/>
              <a:tabLst/>
              <a:defRPr/>
            </a:pPr>
            <a:r>
              <a:rPr kumimoji="0" lang="en" sz="825" b="1" i="0" u="none" strike="noStrike" kern="1200" cap="none" spc="0" normalizeH="0" baseline="0" noProof="0" dirty="0">
                <a:ln>
                  <a:noFill/>
                </a:ln>
                <a:solidFill>
                  <a:srgbClr val="FFEFEF"/>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Standards</a:t>
            </a:r>
            <a:endParaRPr kumimoji="0" sz="825" b="1" i="0" u="none" strike="noStrike" kern="1200" cap="none" spc="0" normalizeH="0" baseline="0" noProof="0" dirty="0">
              <a:ln>
                <a:noFill/>
              </a:ln>
              <a:solidFill>
                <a:srgbClr val="FFEFEF"/>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99000"/>
              </a:lnSpc>
              <a:spcBef>
                <a:spcPts val="0"/>
              </a:spcBef>
              <a:spcAft>
                <a:spcPts val="0"/>
              </a:spcAft>
              <a:buClrTx/>
              <a:buSzTx/>
              <a:buFontTx/>
              <a:buNone/>
              <a:tabLst/>
              <a:defRPr/>
            </a:pPr>
            <a:r>
              <a:rPr kumimoji="0" lang="en" sz="825" b="1" i="0" u="none" strike="noStrike" kern="1200" cap="none" spc="0" normalizeH="0" baseline="0" noProof="0" dirty="0">
                <a:ln>
                  <a:noFill/>
                </a:ln>
                <a:solidFill>
                  <a:srgbClr val="FFEFEF"/>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Organizations</a:t>
            </a:r>
          </a:p>
          <a:p>
            <a:pPr marL="0" marR="0" lvl="0" indent="0" algn="ctr" defTabSz="457200" rtl="0" eaLnBrk="1" fontAlgn="auto" latinLnBrk="0" hangingPunct="1">
              <a:lnSpc>
                <a:spcPct val="99000"/>
              </a:lnSpc>
              <a:spcBef>
                <a:spcPts val="0"/>
              </a:spcBef>
              <a:spcAft>
                <a:spcPts val="0"/>
              </a:spcAft>
              <a:buClrTx/>
              <a:buSzTx/>
              <a:buFontTx/>
              <a:buNone/>
              <a:tabLst/>
              <a:defRPr/>
            </a:pPr>
            <a:endParaRPr kumimoji="0" sz="825" b="0" i="0" u="none" strike="noStrike" kern="1200" cap="none" spc="0" normalizeH="0" baseline="0" noProof="0" dirty="0">
              <a:ln>
                <a:noFill/>
              </a:ln>
              <a:solidFill>
                <a:srgbClr val="FFEFEF"/>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p:txBody>
      </p:sp>
      <p:sp>
        <p:nvSpPr>
          <p:cNvPr id="5" name="Google Shape;198;p28">
            <a:extLst>
              <a:ext uri="{FF2B5EF4-FFF2-40B4-BE49-F238E27FC236}">
                <a16:creationId xmlns:a16="http://schemas.microsoft.com/office/drawing/2014/main" id="{56BDF182-1208-98E3-F28A-FFADA118838B}"/>
              </a:ext>
            </a:extLst>
          </p:cNvPr>
          <p:cNvSpPr txBox="1"/>
          <p:nvPr/>
        </p:nvSpPr>
        <p:spPr>
          <a:xfrm>
            <a:off x="381000" y="2771710"/>
            <a:ext cx="1034660" cy="571921"/>
          </a:xfrm>
          <a:prstGeom prst="rect">
            <a:avLst/>
          </a:prstGeom>
          <a:solidFill>
            <a:srgbClr val="EFF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99000"/>
              </a:lnSpc>
              <a:spcBef>
                <a:spcPts val="0"/>
              </a:spcBef>
              <a:spcAft>
                <a:spcPts val="0"/>
              </a:spcAft>
              <a:buClrTx/>
              <a:buSzTx/>
              <a:buFontTx/>
              <a:buNone/>
              <a:tabLst/>
              <a:defRPr/>
            </a:pPr>
            <a:endParaRPr kumimoji="0" lang="en-GB"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99000"/>
              </a:lnSpc>
              <a:spcBef>
                <a:spcPts val="0"/>
              </a:spcBef>
              <a:spcAft>
                <a:spcPts val="0"/>
              </a:spcAft>
              <a:buClrTx/>
              <a:buSzTx/>
              <a:buFontTx/>
              <a:buNone/>
              <a:tabLst/>
              <a:defRPr/>
            </a:pPr>
            <a:endParaRPr kumimoji="0" lang="en-GB"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99000"/>
              </a:lnSpc>
              <a:spcBef>
                <a:spcPts val="0"/>
              </a:spcBef>
              <a:spcAft>
                <a:spcPts val="0"/>
              </a:spcAft>
              <a:buClrTx/>
              <a:buSzTx/>
              <a:buFontTx/>
              <a:buNone/>
              <a:tabLst/>
              <a:defRPr/>
            </a:pPr>
            <a:endParaRPr kumimoji="0" lang="en-GB"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99000"/>
              </a:lnSpc>
              <a:spcBef>
                <a:spcPts val="0"/>
              </a:spcBef>
              <a:spcAft>
                <a:spcPts val="0"/>
              </a:spcAft>
              <a:buClrTx/>
              <a:buSzTx/>
              <a:buFontTx/>
              <a:buNone/>
              <a:tabLst/>
              <a:defRPr/>
            </a:pPr>
            <a:endParaRPr kumimoji="0"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p:txBody>
      </p:sp>
      <p:sp>
        <p:nvSpPr>
          <p:cNvPr id="4" name="Google Shape;197;p28">
            <a:extLst>
              <a:ext uri="{FF2B5EF4-FFF2-40B4-BE49-F238E27FC236}">
                <a16:creationId xmlns:a16="http://schemas.microsoft.com/office/drawing/2014/main" id="{C8D9642C-AD4F-C203-B815-1671D0657802}"/>
              </a:ext>
            </a:extLst>
          </p:cNvPr>
          <p:cNvSpPr txBox="1"/>
          <p:nvPr/>
        </p:nvSpPr>
        <p:spPr>
          <a:xfrm>
            <a:off x="471044" y="2850795"/>
            <a:ext cx="1041497" cy="571921"/>
          </a:xfrm>
          <a:prstGeom prst="rect">
            <a:avLst/>
          </a:prstGeom>
          <a:solidFill>
            <a:srgbClr val="EFF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99000"/>
              </a:lnSpc>
              <a:spcBef>
                <a:spcPts val="0"/>
              </a:spcBef>
              <a:spcAft>
                <a:spcPts val="0"/>
              </a:spcAft>
              <a:buClrTx/>
              <a:buSzTx/>
              <a:buFontTx/>
              <a:buNone/>
              <a:tabLst/>
              <a:defRPr/>
            </a:pPr>
            <a:endParaRPr kumimoji="0" lang="en-GB"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99000"/>
              </a:lnSpc>
              <a:spcBef>
                <a:spcPts val="0"/>
              </a:spcBef>
              <a:spcAft>
                <a:spcPts val="0"/>
              </a:spcAft>
              <a:buClrTx/>
              <a:buSzTx/>
              <a:buFontTx/>
              <a:buNone/>
              <a:tabLst/>
              <a:defRPr/>
            </a:pPr>
            <a:endParaRPr kumimoji="0" lang="en-GB"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99000"/>
              </a:lnSpc>
              <a:spcBef>
                <a:spcPts val="0"/>
              </a:spcBef>
              <a:spcAft>
                <a:spcPts val="0"/>
              </a:spcAft>
              <a:buClrTx/>
              <a:buSzTx/>
              <a:buFontTx/>
              <a:buNone/>
              <a:tabLst/>
              <a:defRPr/>
            </a:pPr>
            <a:endParaRPr kumimoji="0" lang="en-GB"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99000"/>
              </a:lnSpc>
              <a:spcBef>
                <a:spcPts val="0"/>
              </a:spcBef>
              <a:spcAft>
                <a:spcPts val="0"/>
              </a:spcAft>
              <a:buClrTx/>
              <a:buSzTx/>
              <a:buFontTx/>
              <a:buNone/>
              <a:tabLst/>
              <a:defRPr/>
            </a:pPr>
            <a:endParaRPr kumimoji="0"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p:txBody>
      </p:sp>
      <p:sp>
        <p:nvSpPr>
          <p:cNvPr id="6" name="Google Shape;199;p28">
            <a:extLst>
              <a:ext uri="{FF2B5EF4-FFF2-40B4-BE49-F238E27FC236}">
                <a16:creationId xmlns:a16="http://schemas.microsoft.com/office/drawing/2014/main" id="{E619509F-2C1F-D8A1-6BB3-54B10B169979}"/>
              </a:ext>
            </a:extLst>
          </p:cNvPr>
          <p:cNvSpPr txBox="1"/>
          <p:nvPr/>
        </p:nvSpPr>
        <p:spPr>
          <a:xfrm>
            <a:off x="561191" y="2934232"/>
            <a:ext cx="1009941" cy="617575"/>
          </a:xfrm>
          <a:prstGeom prst="rect">
            <a:avLst/>
          </a:prstGeom>
          <a:solidFill>
            <a:srgbClr val="EFFFEF"/>
          </a:solidFill>
          <a:ln w="9525" cap="flat" cmpd="sng">
            <a:solidFill>
              <a:schemeClr val="dk1"/>
            </a:solidFill>
            <a:prstDash val="solid"/>
            <a:miter lim="800000"/>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99000"/>
              </a:lnSpc>
              <a:spcBef>
                <a:spcPts val="0"/>
              </a:spcBef>
              <a:spcAft>
                <a:spcPts val="0"/>
              </a:spcAft>
              <a:buClrTx/>
              <a:buSzTx/>
              <a:buFontTx/>
              <a:buNone/>
              <a:tabLst/>
              <a:defRPr/>
            </a:pPr>
            <a:endParaRPr kumimoji="0" lang="en" sz="900"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endParaRPr>
          </a:p>
          <a:p>
            <a:pPr marL="0" marR="0" lvl="0" indent="0" algn="ctr" defTabSz="457200" rtl="0" eaLnBrk="1" fontAlgn="auto" latinLnBrk="0" hangingPunct="1">
              <a:lnSpc>
                <a:spcPct val="99000"/>
              </a:lnSpc>
              <a:spcBef>
                <a:spcPts val="0"/>
              </a:spcBef>
              <a:spcAft>
                <a:spcPts val="0"/>
              </a:spcAft>
              <a:buClrTx/>
              <a:buSzTx/>
              <a:buFontTx/>
              <a:buNone/>
              <a:tabLst/>
              <a:defRPr/>
            </a:pPr>
            <a:r>
              <a:rPr kumimoji="0" lang="en"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Industry and</a:t>
            </a:r>
            <a:endParaRPr kumimoji="0"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99000"/>
              </a:lnSpc>
              <a:spcBef>
                <a:spcPts val="0"/>
              </a:spcBef>
              <a:spcAft>
                <a:spcPts val="0"/>
              </a:spcAft>
              <a:buClrTx/>
              <a:buSzTx/>
              <a:buFontTx/>
              <a:buNone/>
              <a:tabLst/>
              <a:defRPr/>
            </a:pPr>
            <a:r>
              <a:rPr kumimoji="0" lang="en"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Academia</a:t>
            </a:r>
          </a:p>
          <a:p>
            <a:pPr marL="0" marR="0" lvl="0" indent="0" algn="ctr" defTabSz="457200" rtl="0" eaLnBrk="1" fontAlgn="auto" latinLnBrk="0" hangingPunct="1">
              <a:lnSpc>
                <a:spcPct val="99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p:txBody>
      </p:sp>
      <p:sp>
        <p:nvSpPr>
          <p:cNvPr id="7" name="Google Shape;201;p28">
            <a:extLst>
              <a:ext uri="{FF2B5EF4-FFF2-40B4-BE49-F238E27FC236}">
                <a16:creationId xmlns:a16="http://schemas.microsoft.com/office/drawing/2014/main" id="{6C2DD170-E400-A447-2CC4-DE43F7AB2546}"/>
              </a:ext>
            </a:extLst>
          </p:cNvPr>
          <p:cNvSpPr txBox="1"/>
          <p:nvPr/>
        </p:nvSpPr>
        <p:spPr>
          <a:xfrm>
            <a:off x="1717888" y="2509338"/>
            <a:ext cx="1416158" cy="704009"/>
          </a:xfrm>
          <a:prstGeom prst="rect">
            <a:avLst/>
          </a:prstGeom>
          <a:noFill/>
          <a:ln>
            <a:noFill/>
          </a:ln>
        </p:spPr>
        <p:txBody>
          <a:bodyPr spcFirstLastPara="1" wrap="square" lIns="68569" tIns="34275" rIns="68569" bIns="34275"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kumimoji="0" lang="en-US"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Use </a:t>
            </a:r>
            <a:r>
              <a:rPr lang="en-US" sz="825" dirty="0">
                <a:solidFill>
                  <a:prstClr val="black">
                    <a:lumMod val="95000"/>
                    <a:lumOff val="5000"/>
                  </a:prstClr>
                </a:solidFill>
                <a:latin typeface="Verdana" panose="020B0604030504040204" pitchFamily="34" charset="0"/>
                <a:ea typeface="Verdana" panose="020B0604030504040204" pitchFamily="34" charset="0"/>
                <a:cs typeface="Tahoma" panose="020B0604030504040204" pitchFamily="34" charset="0"/>
                <a:sym typeface="Trebuchet MS"/>
              </a:rPr>
              <a:t>Cases</a:t>
            </a:r>
            <a:endParaRPr kumimoji="0" lang="en-US"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kumimoji="0" lang="en"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Requirements</a:t>
            </a:r>
          </a:p>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kumimoji="0" lang="en"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Resources</a:t>
            </a:r>
          </a:p>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kumimoji="0" lang="en"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Expertise</a:t>
            </a:r>
            <a:endParaRPr kumimoji="0"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kumimoji="0" lang="en"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Project funding</a:t>
            </a:r>
            <a:endParaRPr kumimoji="0"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endParaRPr>
          </a:p>
        </p:txBody>
      </p:sp>
      <p:sp>
        <p:nvSpPr>
          <p:cNvPr id="8" name="Google Shape;202;p28">
            <a:extLst>
              <a:ext uri="{FF2B5EF4-FFF2-40B4-BE49-F238E27FC236}">
                <a16:creationId xmlns:a16="http://schemas.microsoft.com/office/drawing/2014/main" id="{C649578B-A1AC-18B5-249C-99F173803BFC}"/>
              </a:ext>
            </a:extLst>
          </p:cNvPr>
          <p:cNvSpPr txBox="1"/>
          <p:nvPr/>
        </p:nvSpPr>
        <p:spPr>
          <a:xfrm>
            <a:off x="1960811" y="4128935"/>
            <a:ext cx="933874" cy="484718"/>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kumimoji="0" lang="en" sz="9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Market and Technical Reports</a:t>
            </a:r>
          </a:p>
        </p:txBody>
      </p:sp>
      <p:cxnSp>
        <p:nvCxnSpPr>
          <p:cNvPr id="9" name="Google Shape;203;p28">
            <a:extLst>
              <a:ext uri="{FF2B5EF4-FFF2-40B4-BE49-F238E27FC236}">
                <a16:creationId xmlns:a16="http://schemas.microsoft.com/office/drawing/2014/main" id="{25609413-2AE7-A7A9-F247-5D51AF12F5C3}"/>
              </a:ext>
            </a:extLst>
          </p:cNvPr>
          <p:cNvCxnSpPr>
            <a:cxnSpLocks/>
            <a:stCxn id="6" idx="3"/>
            <a:endCxn id="36" idx="1"/>
          </p:cNvCxnSpPr>
          <p:nvPr/>
        </p:nvCxnSpPr>
        <p:spPr>
          <a:xfrm>
            <a:off x="1571132" y="3243020"/>
            <a:ext cx="1675386" cy="0"/>
          </a:xfrm>
          <a:prstGeom prst="straightConnector1">
            <a:avLst/>
          </a:prstGeom>
          <a:solidFill>
            <a:srgbClr val="E66714"/>
          </a:solidFill>
          <a:ln w="38100" cap="flat" cmpd="sng">
            <a:solidFill>
              <a:srgbClr val="0095C7"/>
            </a:solidFill>
            <a:prstDash val="solid"/>
            <a:round/>
            <a:headEnd type="triangle" w="med" len="med"/>
            <a:tailEnd type="triangle" w="med" len="med"/>
          </a:ln>
        </p:spPr>
      </p:cxnSp>
      <p:cxnSp>
        <p:nvCxnSpPr>
          <p:cNvPr id="10" name="Google Shape;205;p28">
            <a:extLst>
              <a:ext uri="{FF2B5EF4-FFF2-40B4-BE49-F238E27FC236}">
                <a16:creationId xmlns:a16="http://schemas.microsoft.com/office/drawing/2014/main" id="{7A0F3444-5324-7ADA-75E7-6816681F87C0}"/>
              </a:ext>
            </a:extLst>
          </p:cNvPr>
          <p:cNvCxnSpPr>
            <a:cxnSpLocks/>
            <a:stCxn id="22" idx="3"/>
            <a:endCxn id="45" idx="1"/>
          </p:cNvCxnSpPr>
          <p:nvPr/>
        </p:nvCxnSpPr>
        <p:spPr>
          <a:xfrm>
            <a:off x="5625440" y="3243020"/>
            <a:ext cx="1810741" cy="2792"/>
          </a:xfrm>
          <a:prstGeom prst="straightConnector1">
            <a:avLst/>
          </a:prstGeom>
          <a:solidFill>
            <a:srgbClr val="E66714"/>
          </a:solidFill>
          <a:ln w="38100" cap="flat" cmpd="sng">
            <a:solidFill>
              <a:srgbClr val="0095C7"/>
            </a:solidFill>
            <a:prstDash val="solid"/>
            <a:round/>
            <a:headEnd type="triangle" w="med" len="med"/>
            <a:tailEnd type="triangle" w="med" len="med"/>
          </a:ln>
        </p:spPr>
      </p:cxnSp>
      <p:sp>
        <p:nvSpPr>
          <p:cNvPr id="11" name="Google Shape;207;p28">
            <a:extLst>
              <a:ext uri="{FF2B5EF4-FFF2-40B4-BE49-F238E27FC236}">
                <a16:creationId xmlns:a16="http://schemas.microsoft.com/office/drawing/2014/main" id="{A81F71FE-6D61-E1A2-59F6-FF5AE6796EBB}"/>
              </a:ext>
            </a:extLst>
          </p:cNvPr>
          <p:cNvSpPr txBox="1"/>
          <p:nvPr/>
        </p:nvSpPr>
        <p:spPr>
          <a:xfrm>
            <a:off x="5772957" y="2638866"/>
            <a:ext cx="1566276" cy="571921"/>
          </a:xfrm>
          <a:prstGeom prst="rect">
            <a:avLst/>
          </a:prstGeom>
          <a:noFill/>
          <a:ln>
            <a:noFill/>
          </a:ln>
        </p:spPr>
        <p:txBody>
          <a:bodyPr spcFirstLastPara="1" wrap="square" lIns="68569" tIns="34275" rIns="68569" bIns="34275" anchor="t" anchorCtr="0">
            <a:spAutoFit/>
          </a:bodyPr>
          <a:lstStyle/>
          <a:p>
            <a:pPr marL="0" marR="0" lvl="0" indent="0" algn="ctr" defTabSz="457200" rtl="0" eaLnBrk="1" fontAlgn="auto" latinLnBrk="0" hangingPunct="1">
              <a:lnSpc>
                <a:spcPct val="99000"/>
              </a:lnSpc>
              <a:spcBef>
                <a:spcPts val="0"/>
              </a:spcBef>
              <a:spcAft>
                <a:spcPts val="0"/>
              </a:spcAft>
              <a:buClrTx/>
              <a:buSzTx/>
              <a:buFontTx/>
              <a:buNone/>
              <a:tabLst/>
              <a:defRPr/>
            </a:pPr>
            <a:r>
              <a:rPr kumimoji="0" lang="en"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Coordinated insights into use cases and requirements for current or new standards</a:t>
            </a:r>
            <a:endParaRPr kumimoji="0" sz="8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p:txBody>
      </p:sp>
      <p:sp>
        <p:nvSpPr>
          <p:cNvPr id="15" name="Google Shape;211;p28">
            <a:extLst>
              <a:ext uri="{FF2B5EF4-FFF2-40B4-BE49-F238E27FC236}">
                <a16:creationId xmlns:a16="http://schemas.microsoft.com/office/drawing/2014/main" id="{19F03C84-0230-FB90-5049-B0BF6708C484}"/>
              </a:ext>
            </a:extLst>
          </p:cNvPr>
          <p:cNvSpPr txBox="1"/>
          <p:nvPr/>
        </p:nvSpPr>
        <p:spPr>
          <a:xfrm>
            <a:off x="2923033" y="4128935"/>
            <a:ext cx="1405338" cy="484718"/>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kumimoji="0" lang="en"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Interoperability prototypes, pilots, testbeds, plugfests</a:t>
            </a:r>
            <a:endParaRPr kumimoji="0"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Narrow"/>
            </a:endParaRPr>
          </a:p>
        </p:txBody>
      </p:sp>
      <p:sp>
        <p:nvSpPr>
          <p:cNvPr id="25" name="Google Shape;220;p28">
            <a:extLst>
              <a:ext uri="{FF2B5EF4-FFF2-40B4-BE49-F238E27FC236}">
                <a16:creationId xmlns:a16="http://schemas.microsoft.com/office/drawing/2014/main" id="{4097D54B-0B5C-4DE9-4252-13D3A26C04EB}"/>
              </a:ext>
            </a:extLst>
          </p:cNvPr>
          <p:cNvSpPr txBox="1"/>
          <p:nvPr/>
        </p:nvSpPr>
        <p:spPr>
          <a:xfrm>
            <a:off x="7288348" y="3990633"/>
            <a:ext cx="1372286" cy="623217"/>
          </a:xfrm>
          <a:prstGeom prst="rect">
            <a:avLst/>
          </a:prstGeom>
          <a:solidFill>
            <a:srgbClr val="FFEFEF"/>
          </a:solidFill>
          <a:ln w="9525" cap="flat" cmpd="sng">
            <a:solidFill>
              <a:schemeClr val="dk1"/>
            </a:solidFill>
            <a:prstDash val="solid"/>
            <a:round/>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kumimoji="0" lang="en"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Accelerated standards development under SDO Policies</a:t>
            </a:r>
            <a:endParaRPr kumimoji="0"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Narrow"/>
            </a:endParaRPr>
          </a:p>
        </p:txBody>
      </p:sp>
      <p:cxnSp>
        <p:nvCxnSpPr>
          <p:cNvPr id="26" name="Google Shape;221;p28">
            <a:extLst>
              <a:ext uri="{FF2B5EF4-FFF2-40B4-BE49-F238E27FC236}">
                <a16:creationId xmlns:a16="http://schemas.microsoft.com/office/drawing/2014/main" id="{86076C6A-DEC0-A7C6-8D05-B8ED7548B9ED}"/>
              </a:ext>
            </a:extLst>
          </p:cNvPr>
          <p:cNvCxnSpPr>
            <a:cxnSpLocks/>
            <a:stCxn id="45" idx="2"/>
            <a:endCxn id="25" idx="0"/>
          </p:cNvCxnSpPr>
          <p:nvPr/>
        </p:nvCxnSpPr>
        <p:spPr>
          <a:xfrm flipH="1">
            <a:off x="7974491" y="3526077"/>
            <a:ext cx="1" cy="464556"/>
          </a:xfrm>
          <a:prstGeom prst="straightConnector1">
            <a:avLst/>
          </a:prstGeom>
          <a:solidFill>
            <a:srgbClr val="E66714"/>
          </a:solidFill>
          <a:ln w="38100" cap="flat" cmpd="sng">
            <a:solidFill>
              <a:srgbClr val="680000"/>
            </a:solidFill>
            <a:prstDash val="solid"/>
            <a:round/>
            <a:headEnd type="none" w="sm" len="sm"/>
            <a:tailEnd type="triangle" w="med" len="med"/>
          </a:ln>
        </p:spPr>
      </p:cxnSp>
      <p:sp>
        <p:nvSpPr>
          <p:cNvPr id="27" name="Google Shape;222;p28">
            <a:extLst>
              <a:ext uri="{FF2B5EF4-FFF2-40B4-BE49-F238E27FC236}">
                <a16:creationId xmlns:a16="http://schemas.microsoft.com/office/drawing/2014/main" id="{C1798FD8-9998-8306-870E-D5D8C276C0C1}"/>
              </a:ext>
            </a:extLst>
          </p:cNvPr>
          <p:cNvSpPr txBox="1"/>
          <p:nvPr/>
        </p:nvSpPr>
        <p:spPr>
          <a:xfrm>
            <a:off x="560177" y="4128935"/>
            <a:ext cx="1372286" cy="484718"/>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kumimoji="0" lang="en-US"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Metaverse </a:t>
            </a:r>
            <a:endParaRPr kumimoji="0" lang="en-US"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kumimoji="0" lang="en-US"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Standards Register and Glossary</a:t>
            </a:r>
          </a:p>
        </p:txBody>
      </p:sp>
      <p:sp>
        <p:nvSpPr>
          <p:cNvPr id="29" name="Google Shape;204;p28">
            <a:extLst>
              <a:ext uri="{FF2B5EF4-FFF2-40B4-BE49-F238E27FC236}">
                <a16:creationId xmlns:a16="http://schemas.microsoft.com/office/drawing/2014/main" id="{DC256C5A-9EF2-AF42-FF14-38EE6AD0C9A3}"/>
              </a:ext>
            </a:extLst>
          </p:cNvPr>
          <p:cNvSpPr txBox="1"/>
          <p:nvPr/>
        </p:nvSpPr>
        <p:spPr>
          <a:xfrm>
            <a:off x="3285229" y="2368921"/>
            <a:ext cx="2340972" cy="1111813"/>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100000"/>
              </a:lnSpc>
              <a:spcBef>
                <a:spcPts val="0"/>
              </a:spcBef>
              <a:spcAft>
                <a:spcPts val="0"/>
              </a:spcAft>
              <a:buClr>
                <a:srgbClr val="FFFFFF"/>
              </a:buClr>
              <a:buSzPts val="500"/>
              <a:buFontTx/>
              <a:buNone/>
              <a:tabLst/>
              <a:defRPr/>
            </a:pPr>
            <a:endParaRPr kumimoji="0" sz="6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ahoma" panose="020B0604030504040204" pitchFamily="34" charset="0"/>
              <a:sym typeface="Trebuchet MS"/>
            </a:endParaRPr>
          </a:p>
          <a:p>
            <a:pPr marL="0" marR="0" lvl="0" indent="0" algn="ctr" defTabSz="457200" rtl="0" eaLnBrk="1" fontAlgn="auto" latinLnBrk="0" hangingPunct="1">
              <a:lnSpc>
                <a:spcPct val="100000"/>
              </a:lnSpc>
              <a:spcBef>
                <a:spcPts val="0"/>
              </a:spcBef>
              <a:spcAft>
                <a:spcPts val="0"/>
              </a:spcAft>
              <a:buClr>
                <a:prstClr val="black"/>
              </a:buClr>
              <a:buSzPts val="1050"/>
              <a:buFontTx/>
              <a:buNone/>
              <a:tabLst/>
              <a:defRPr/>
            </a:pPr>
            <a:endParaRPr kumimoji="0" lang="en" sz="900" b="1" i="1" u="none" strike="noStrike" kern="1200" cap="none" spc="0" normalizeH="0" baseline="0" noProof="0" dirty="0">
              <a:ln>
                <a:noFill/>
              </a:ln>
              <a:solidFill>
                <a:srgbClr val="0D005C"/>
              </a:solidFill>
              <a:effectLst/>
              <a:uLnTx/>
              <a:uFillTx/>
              <a:latin typeface="Verdana" panose="020B0604030504040204" pitchFamily="34" charset="0"/>
              <a:ea typeface="Verdana" panose="020B0604030504040204" pitchFamily="34" charset="0"/>
              <a:cs typeface="Tahoma" panose="020B0604030504040204" pitchFamily="34" charset="0"/>
              <a:sym typeface="Trebuchet MS"/>
            </a:endParaRPr>
          </a:p>
          <a:p>
            <a:pPr marL="0" marR="0" lvl="0" indent="0" algn="ctr" defTabSz="457200" rtl="0" eaLnBrk="1" fontAlgn="auto" latinLnBrk="0" hangingPunct="1">
              <a:lnSpc>
                <a:spcPct val="100000"/>
              </a:lnSpc>
              <a:spcBef>
                <a:spcPts val="0"/>
              </a:spcBef>
              <a:spcAft>
                <a:spcPts val="0"/>
              </a:spcAft>
              <a:buClr>
                <a:prstClr val="black"/>
              </a:buClr>
              <a:buSzPts val="1050"/>
              <a:buFontTx/>
              <a:buNone/>
              <a:tabLst/>
              <a:defRPr/>
            </a:pPr>
            <a:endParaRPr kumimoji="0" lang="en" sz="900" b="1" i="1" u="none" strike="noStrike" kern="1200" cap="none" spc="0" normalizeH="0" baseline="0" noProof="0" dirty="0">
              <a:ln>
                <a:noFill/>
              </a:ln>
              <a:solidFill>
                <a:srgbClr val="0D005C"/>
              </a:solidFill>
              <a:effectLst/>
              <a:uLnTx/>
              <a:uFillTx/>
              <a:latin typeface="Verdana" panose="020B0604030504040204" pitchFamily="34" charset="0"/>
              <a:ea typeface="Verdana" panose="020B0604030504040204" pitchFamily="34" charset="0"/>
              <a:cs typeface="Tahoma" panose="020B0604030504040204" pitchFamily="34" charset="0"/>
              <a:sym typeface="Trebuchet MS"/>
            </a:endParaRPr>
          </a:p>
          <a:p>
            <a:pPr marL="0" marR="0" lvl="0" indent="0" algn="ctr" defTabSz="457200" rtl="0" eaLnBrk="1" fontAlgn="auto" latinLnBrk="0" hangingPunct="1">
              <a:lnSpc>
                <a:spcPct val="100000"/>
              </a:lnSpc>
              <a:spcBef>
                <a:spcPts val="0"/>
              </a:spcBef>
              <a:spcAft>
                <a:spcPts val="0"/>
              </a:spcAft>
              <a:buClr>
                <a:prstClr val="black"/>
              </a:buClr>
              <a:buSzPts val="1050"/>
              <a:buFontTx/>
              <a:buNone/>
              <a:tabLst/>
              <a:defRPr/>
            </a:pPr>
            <a:endParaRPr kumimoji="0" lang="en" sz="900" b="1" i="1" u="none" strike="noStrike" kern="1200" cap="none" spc="0" normalizeH="0" baseline="0" noProof="0" dirty="0">
              <a:ln>
                <a:noFill/>
              </a:ln>
              <a:solidFill>
                <a:srgbClr val="0D005C"/>
              </a:solidFill>
              <a:effectLst/>
              <a:uLnTx/>
              <a:uFillTx/>
              <a:latin typeface="Verdana" panose="020B0604030504040204" pitchFamily="34" charset="0"/>
              <a:ea typeface="Verdana" panose="020B0604030504040204" pitchFamily="34" charset="0"/>
              <a:cs typeface="Tahoma" panose="020B0604030504040204" pitchFamily="34" charset="0"/>
              <a:sym typeface="Trebuchet MS"/>
            </a:endParaRPr>
          </a:p>
          <a:p>
            <a:pPr marL="0" marR="0" lvl="0" indent="0" algn="ctr" defTabSz="457200" rtl="0" eaLnBrk="1" fontAlgn="auto" latinLnBrk="0" hangingPunct="1">
              <a:lnSpc>
                <a:spcPct val="100000"/>
              </a:lnSpc>
              <a:spcBef>
                <a:spcPts val="0"/>
              </a:spcBef>
              <a:spcAft>
                <a:spcPts val="0"/>
              </a:spcAft>
              <a:buClr>
                <a:prstClr val="black"/>
              </a:buClr>
              <a:buSzPts val="1050"/>
              <a:buFontTx/>
              <a:buNone/>
              <a:tabLst/>
              <a:defRPr/>
            </a:pPr>
            <a:r>
              <a:rPr kumimoji="0" lang="en" sz="9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Pragmatic, actionable, projects to </a:t>
            </a:r>
          </a:p>
          <a:p>
            <a:pPr marL="0" marR="0" lvl="0" indent="0" algn="ctr" defTabSz="457200" rtl="0" eaLnBrk="1" fontAlgn="auto" latinLnBrk="0" hangingPunct="1">
              <a:lnSpc>
                <a:spcPct val="100000"/>
              </a:lnSpc>
              <a:spcBef>
                <a:spcPts val="0"/>
              </a:spcBef>
              <a:spcAft>
                <a:spcPts val="0"/>
              </a:spcAft>
              <a:buClr>
                <a:prstClr val="black"/>
              </a:buClr>
              <a:buSzPts val="1050"/>
              <a:buFontTx/>
              <a:buNone/>
              <a:tabLst/>
              <a:defRPr/>
            </a:pPr>
            <a:r>
              <a:rPr kumimoji="0" lang="en" sz="9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foster metaverse interoperability</a:t>
            </a:r>
          </a:p>
          <a:p>
            <a:pPr marL="0" marR="0" lvl="0" indent="0" algn="ctr" defTabSz="457200" rtl="0" eaLnBrk="1" fontAlgn="auto" latinLnBrk="0" hangingPunct="1">
              <a:lnSpc>
                <a:spcPct val="100000"/>
              </a:lnSpc>
              <a:spcBef>
                <a:spcPts val="300"/>
              </a:spcBef>
              <a:spcAft>
                <a:spcPts val="0"/>
              </a:spcAft>
              <a:buClr>
                <a:prstClr val="black"/>
              </a:buClr>
              <a:buSzPts val="1050"/>
              <a:buFontTx/>
              <a:buNone/>
              <a:tabLst/>
              <a:defRPr/>
            </a:pPr>
            <a:r>
              <a:rPr kumimoji="0" lang="en" sz="9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Networking, Building Social Norms</a:t>
            </a:r>
          </a:p>
          <a:p>
            <a:pPr marL="0" marR="0" lvl="0" indent="0" algn="ctr" defTabSz="457200" rtl="0" eaLnBrk="1" fontAlgn="auto" latinLnBrk="0" hangingPunct="1">
              <a:lnSpc>
                <a:spcPct val="100000"/>
              </a:lnSpc>
              <a:spcBef>
                <a:spcPts val="0"/>
              </a:spcBef>
              <a:spcAft>
                <a:spcPts val="0"/>
              </a:spcAft>
              <a:buClr>
                <a:prstClr val="black"/>
              </a:buClr>
              <a:buSzPts val="1050"/>
              <a:buFontTx/>
              <a:buNone/>
              <a:tabLst/>
              <a:defRPr/>
            </a:pPr>
            <a:endParaRPr kumimoji="0" sz="525" b="0"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endParaRPr>
          </a:p>
        </p:txBody>
      </p:sp>
      <p:cxnSp>
        <p:nvCxnSpPr>
          <p:cNvPr id="95" name="Connector: Elbow 94">
            <a:extLst>
              <a:ext uri="{FF2B5EF4-FFF2-40B4-BE49-F238E27FC236}">
                <a16:creationId xmlns:a16="http://schemas.microsoft.com/office/drawing/2014/main" id="{511DD7F5-86D0-9574-FCF1-432091E96445}"/>
              </a:ext>
            </a:extLst>
          </p:cNvPr>
          <p:cNvCxnSpPr>
            <a:cxnSpLocks/>
            <a:stCxn id="29" idx="2"/>
            <a:endCxn id="15" idx="0"/>
          </p:cNvCxnSpPr>
          <p:nvPr/>
        </p:nvCxnSpPr>
        <p:spPr>
          <a:xfrm rot="5400000">
            <a:off x="3716609" y="3389828"/>
            <a:ext cx="648201" cy="830013"/>
          </a:xfrm>
          <a:prstGeom prst="bentConnector3">
            <a:avLst>
              <a:gd name="adj1" fmla="val 50000"/>
            </a:avLst>
          </a:prstGeom>
          <a:ln w="38100">
            <a:solidFill>
              <a:srgbClr val="0095C7"/>
            </a:solidFill>
            <a:tailEnd type="triangle"/>
          </a:ln>
        </p:spPr>
        <p:style>
          <a:lnRef idx="1">
            <a:schemeClr val="accent1"/>
          </a:lnRef>
          <a:fillRef idx="0">
            <a:schemeClr val="accent1"/>
          </a:fillRef>
          <a:effectRef idx="0">
            <a:schemeClr val="accent1"/>
          </a:effectRef>
          <a:fontRef idx="minor">
            <a:schemeClr val="tx1"/>
          </a:fontRef>
        </p:style>
      </p:cxnSp>
      <p:cxnSp>
        <p:nvCxnSpPr>
          <p:cNvPr id="97" name="Connector: Elbow 96">
            <a:extLst>
              <a:ext uri="{FF2B5EF4-FFF2-40B4-BE49-F238E27FC236}">
                <a16:creationId xmlns:a16="http://schemas.microsoft.com/office/drawing/2014/main" id="{156D9A67-9A9E-0818-F1D1-0145B4D114D1}"/>
              </a:ext>
            </a:extLst>
          </p:cNvPr>
          <p:cNvCxnSpPr>
            <a:cxnSpLocks/>
            <a:stCxn id="29" idx="2"/>
            <a:endCxn id="27" idx="0"/>
          </p:cNvCxnSpPr>
          <p:nvPr/>
        </p:nvCxnSpPr>
        <p:spPr>
          <a:xfrm rot="5400000">
            <a:off x="2526918" y="2200137"/>
            <a:ext cx="648201" cy="3209395"/>
          </a:xfrm>
          <a:prstGeom prst="bentConnector3">
            <a:avLst>
              <a:gd name="adj1" fmla="val 50000"/>
            </a:avLst>
          </a:prstGeom>
          <a:ln w="38100">
            <a:solidFill>
              <a:srgbClr val="0095C7"/>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B0690EC9-AAF0-AA80-7747-DF16F193BF61}"/>
              </a:ext>
            </a:extLst>
          </p:cNvPr>
          <p:cNvCxnSpPr>
            <a:cxnSpLocks/>
            <a:stCxn id="29" idx="2"/>
            <a:endCxn id="8" idx="0"/>
          </p:cNvCxnSpPr>
          <p:nvPr/>
        </p:nvCxnSpPr>
        <p:spPr>
          <a:xfrm rot="5400000">
            <a:off x="3117632" y="2790851"/>
            <a:ext cx="648201" cy="2027967"/>
          </a:xfrm>
          <a:prstGeom prst="bentConnector3">
            <a:avLst>
              <a:gd name="adj1" fmla="val 50000"/>
            </a:avLst>
          </a:prstGeom>
          <a:ln w="38100">
            <a:solidFill>
              <a:srgbClr val="0095C7"/>
            </a:solidFill>
            <a:tailEnd type="triangle"/>
          </a:ln>
        </p:spPr>
        <p:style>
          <a:lnRef idx="1">
            <a:schemeClr val="accent1"/>
          </a:lnRef>
          <a:fillRef idx="0">
            <a:schemeClr val="accent1"/>
          </a:fillRef>
          <a:effectRef idx="0">
            <a:schemeClr val="accent1"/>
          </a:effectRef>
          <a:fontRef idx="minor">
            <a:schemeClr val="tx1"/>
          </a:fontRef>
        </p:style>
      </p:cxnSp>
      <p:sp>
        <p:nvSpPr>
          <p:cNvPr id="45" name="Google Shape;199;p28">
            <a:extLst>
              <a:ext uri="{FF2B5EF4-FFF2-40B4-BE49-F238E27FC236}">
                <a16:creationId xmlns:a16="http://schemas.microsoft.com/office/drawing/2014/main" id="{47701D47-9825-4E29-B3A5-37B0B9F0F7AB}"/>
              </a:ext>
            </a:extLst>
          </p:cNvPr>
          <p:cNvSpPr txBox="1"/>
          <p:nvPr/>
        </p:nvSpPr>
        <p:spPr>
          <a:xfrm>
            <a:off x="7436181" y="2965546"/>
            <a:ext cx="1076621" cy="560531"/>
          </a:xfrm>
          <a:prstGeom prst="rect">
            <a:avLst/>
          </a:prstGeom>
          <a:solidFill>
            <a:srgbClr val="FFEFEF"/>
          </a:solidFill>
          <a:ln w="9525" cap="flat" cmpd="sng">
            <a:solidFill>
              <a:schemeClr val="dk1"/>
            </a:solidFill>
            <a:prstDash val="solid"/>
            <a:miter lim="800000"/>
            <a:headEnd type="none" w="sm" len="sm"/>
            <a:tailEnd type="none" w="sm" len="sm"/>
          </a:ln>
        </p:spPr>
        <p:txBody>
          <a:bodyPr spcFirstLastPara="1" wrap="square" lIns="68569" tIns="34275" rIns="68569" bIns="34275" anchor="ctr" anchorCtr="0">
            <a:noAutofit/>
          </a:bodyPr>
          <a:lstStyle/>
          <a:p>
            <a:pPr marL="0" marR="0" lvl="0" indent="0" algn="ctr" defTabSz="457200" rtl="0" eaLnBrk="1" fontAlgn="auto" latinLnBrk="0" hangingPunct="1">
              <a:lnSpc>
                <a:spcPct val="99000"/>
              </a:lnSpc>
              <a:spcBef>
                <a:spcPts val="0"/>
              </a:spcBef>
              <a:spcAft>
                <a:spcPts val="0"/>
              </a:spcAft>
              <a:buClrTx/>
              <a:buSzTx/>
              <a:buFontTx/>
              <a:buNone/>
              <a:tabLst/>
              <a:defRPr/>
            </a:pPr>
            <a:r>
              <a:rPr kumimoji="0" lang="en"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Existing</a:t>
            </a:r>
            <a:br>
              <a:rPr kumimoji="0" lang="en"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br>
            <a:r>
              <a:rPr kumimoji="0" lang="en"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Standards</a:t>
            </a:r>
            <a:endParaRPr kumimoji="0"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panose="020B0604020202020204" pitchFamily="34" charset="0"/>
            </a:endParaRPr>
          </a:p>
          <a:p>
            <a:pPr marL="0" marR="0" lvl="0" indent="0" algn="ctr" defTabSz="457200" rtl="0" eaLnBrk="1" fontAlgn="auto" latinLnBrk="0" hangingPunct="1">
              <a:lnSpc>
                <a:spcPct val="99000"/>
              </a:lnSpc>
              <a:spcBef>
                <a:spcPts val="0"/>
              </a:spcBef>
              <a:spcAft>
                <a:spcPts val="0"/>
              </a:spcAft>
              <a:buClrTx/>
              <a:buSzTx/>
              <a:buFontTx/>
              <a:buNone/>
              <a:tabLst/>
              <a:defRPr/>
            </a:pPr>
            <a:r>
              <a:rPr kumimoji="0" lang="en"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Trebuchet MS"/>
              </a:rPr>
              <a:t>Organizations</a:t>
            </a:r>
          </a:p>
        </p:txBody>
      </p:sp>
      <p:pic>
        <p:nvPicPr>
          <p:cNvPr id="24" name="Picture 23" descr="Shape&#10;&#10;Description automatically generated with medium confidence">
            <a:extLst>
              <a:ext uri="{FF2B5EF4-FFF2-40B4-BE49-F238E27FC236}">
                <a16:creationId xmlns:a16="http://schemas.microsoft.com/office/drawing/2014/main" id="{14C51ED9-2B04-4367-A23D-B98C330753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293" y="2403571"/>
            <a:ext cx="1796085" cy="498912"/>
          </a:xfrm>
          <a:prstGeom prst="rect">
            <a:avLst/>
          </a:prstGeom>
        </p:spPr>
      </p:pic>
      <p:sp>
        <p:nvSpPr>
          <p:cNvPr id="22" name="Rectangle 21">
            <a:extLst>
              <a:ext uri="{FF2B5EF4-FFF2-40B4-BE49-F238E27FC236}">
                <a16:creationId xmlns:a16="http://schemas.microsoft.com/office/drawing/2014/main" id="{C40C1395-0A1D-1384-0032-DC4EA56D300A}"/>
              </a:ext>
            </a:extLst>
          </p:cNvPr>
          <p:cNvSpPr/>
          <p:nvPr/>
        </p:nvSpPr>
        <p:spPr>
          <a:xfrm>
            <a:off x="5538977" y="3102209"/>
            <a:ext cx="86463" cy="2816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36" name="Rectangle 35">
            <a:extLst>
              <a:ext uri="{FF2B5EF4-FFF2-40B4-BE49-F238E27FC236}">
                <a16:creationId xmlns:a16="http://schemas.microsoft.com/office/drawing/2014/main" id="{1BC86909-09F4-29DB-E63A-8BD9966391CD}"/>
              </a:ext>
            </a:extLst>
          </p:cNvPr>
          <p:cNvSpPr/>
          <p:nvPr/>
        </p:nvSpPr>
        <p:spPr>
          <a:xfrm>
            <a:off x="3246518" y="3102209"/>
            <a:ext cx="86463" cy="2816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sym typeface="Arial" panose="020B0604020202020204" pitchFamily="34" charset="0"/>
            </a:endParaRPr>
          </a:p>
        </p:txBody>
      </p:sp>
      <p:sp>
        <p:nvSpPr>
          <p:cNvPr id="17" name="Google Shape;211;p28">
            <a:extLst>
              <a:ext uri="{FF2B5EF4-FFF2-40B4-BE49-F238E27FC236}">
                <a16:creationId xmlns:a16="http://schemas.microsoft.com/office/drawing/2014/main" id="{1AA95A0F-C7A8-2602-2BE1-43A102C1459B}"/>
              </a:ext>
            </a:extLst>
          </p:cNvPr>
          <p:cNvSpPr txBox="1"/>
          <p:nvPr/>
        </p:nvSpPr>
        <p:spPr>
          <a:xfrm>
            <a:off x="4356719" y="4128935"/>
            <a:ext cx="660057" cy="484718"/>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lang="en" sz="900" b="1" dirty="0">
                <a:solidFill>
                  <a:prstClr val="black">
                    <a:lumMod val="95000"/>
                    <a:lumOff val="5000"/>
                  </a:prstClr>
                </a:solidFill>
                <a:latin typeface="Verdana" panose="020B0604030504040204" pitchFamily="34" charset="0"/>
                <a:ea typeface="Verdana" panose="020B0604030504040204" pitchFamily="34" charset="0"/>
                <a:cs typeface="Tahoma" panose="020B0604030504040204" pitchFamily="34" charset="0"/>
                <a:sym typeface="Trebuchet MS"/>
              </a:rPr>
              <a:t>Open- S</a:t>
            </a:r>
            <a:r>
              <a:rPr lang="en-US" sz="900" b="1" dirty="0">
                <a:solidFill>
                  <a:prstClr val="black">
                    <a:lumMod val="95000"/>
                    <a:lumOff val="5000"/>
                  </a:prstClr>
                </a:solidFill>
                <a:latin typeface="Verdana" panose="020B0604030504040204" pitchFamily="34" charset="0"/>
                <a:ea typeface="Verdana" panose="020B0604030504040204" pitchFamily="34" charset="0"/>
                <a:cs typeface="Tahoma" panose="020B0604030504040204" pitchFamily="34" charset="0"/>
                <a:sym typeface="Trebuchet MS"/>
              </a:rPr>
              <a:t>o</a:t>
            </a:r>
            <a:r>
              <a:rPr lang="en" sz="900" b="1" dirty="0">
                <a:solidFill>
                  <a:prstClr val="black">
                    <a:lumMod val="95000"/>
                    <a:lumOff val="5000"/>
                  </a:prstClr>
                </a:solidFill>
                <a:latin typeface="Verdana" panose="020B0604030504040204" pitchFamily="34" charset="0"/>
                <a:ea typeface="Verdana" panose="020B0604030504040204" pitchFamily="34" charset="0"/>
                <a:cs typeface="Tahoma" panose="020B0604030504040204" pitchFamily="34" charset="0"/>
                <a:sym typeface="Trebuchet MS"/>
              </a:rPr>
              <a:t>urce Tooling</a:t>
            </a:r>
            <a:endParaRPr kumimoji="0"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Narrow"/>
            </a:endParaRPr>
          </a:p>
        </p:txBody>
      </p:sp>
      <p:sp>
        <p:nvSpPr>
          <p:cNvPr id="19" name="Google Shape;211;p28">
            <a:extLst>
              <a:ext uri="{FF2B5EF4-FFF2-40B4-BE49-F238E27FC236}">
                <a16:creationId xmlns:a16="http://schemas.microsoft.com/office/drawing/2014/main" id="{1DACCE0D-0B15-B133-DCD4-6609856C1E82}"/>
              </a:ext>
            </a:extLst>
          </p:cNvPr>
          <p:cNvSpPr txBox="1"/>
          <p:nvPr/>
        </p:nvSpPr>
        <p:spPr>
          <a:xfrm>
            <a:off x="5045124" y="4128935"/>
            <a:ext cx="1017774" cy="484718"/>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lang="en-US" sz="900" b="1" dirty="0">
                <a:solidFill>
                  <a:prstClr val="black">
                    <a:lumMod val="95000"/>
                    <a:lumOff val="5000"/>
                  </a:prstClr>
                </a:solidFill>
                <a:latin typeface="Verdana" panose="020B0604030504040204" pitchFamily="34" charset="0"/>
                <a:ea typeface="Verdana" panose="020B0604030504040204" pitchFamily="34" charset="0"/>
                <a:cs typeface="Tahoma" panose="020B0604030504040204" pitchFamily="34" charset="0"/>
                <a:sym typeface="Trebuchet MS"/>
              </a:rPr>
              <a:t>Best Practices and Guidelines</a:t>
            </a:r>
            <a:endParaRPr kumimoji="0"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Narrow"/>
            </a:endParaRPr>
          </a:p>
        </p:txBody>
      </p:sp>
      <p:cxnSp>
        <p:nvCxnSpPr>
          <p:cNvPr id="20" name="Connector: Elbow 19">
            <a:extLst>
              <a:ext uri="{FF2B5EF4-FFF2-40B4-BE49-F238E27FC236}">
                <a16:creationId xmlns:a16="http://schemas.microsoft.com/office/drawing/2014/main" id="{F33BAABF-3576-76A1-310B-16D94C9EE19C}"/>
              </a:ext>
            </a:extLst>
          </p:cNvPr>
          <p:cNvCxnSpPr>
            <a:cxnSpLocks/>
            <a:stCxn id="29" idx="2"/>
            <a:endCxn id="17" idx="0"/>
          </p:cNvCxnSpPr>
          <p:nvPr/>
        </p:nvCxnSpPr>
        <p:spPr>
          <a:xfrm rot="16200000" flipH="1">
            <a:off x="4247131" y="3689317"/>
            <a:ext cx="648201" cy="231033"/>
          </a:xfrm>
          <a:prstGeom prst="bentConnector3">
            <a:avLst>
              <a:gd name="adj1" fmla="val 50000"/>
            </a:avLst>
          </a:prstGeom>
          <a:ln w="38100">
            <a:solidFill>
              <a:srgbClr val="0095C7"/>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8880CF5A-9991-99F4-36A2-4048EB1EC74A}"/>
              </a:ext>
            </a:extLst>
          </p:cNvPr>
          <p:cNvCxnSpPr>
            <a:cxnSpLocks/>
            <a:stCxn id="29" idx="2"/>
            <a:endCxn id="19" idx="0"/>
          </p:cNvCxnSpPr>
          <p:nvPr/>
        </p:nvCxnSpPr>
        <p:spPr>
          <a:xfrm rot="16200000" flipH="1">
            <a:off x="4680763" y="3255686"/>
            <a:ext cx="648201" cy="1098296"/>
          </a:xfrm>
          <a:prstGeom prst="bentConnector3">
            <a:avLst>
              <a:gd name="adj1" fmla="val 50000"/>
            </a:avLst>
          </a:prstGeom>
          <a:ln w="38100">
            <a:solidFill>
              <a:srgbClr val="0095C7"/>
            </a:solidFill>
            <a:tailEnd type="triangle"/>
          </a:ln>
        </p:spPr>
        <p:style>
          <a:lnRef idx="1">
            <a:schemeClr val="accent1"/>
          </a:lnRef>
          <a:fillRef idx="0">
            <a:schemeClr val="accent1"/>
          </a:fillRef>
          <a:effectRef idx="0">
            <a:schemeClr val="accent1"/>
          </a:effectRef>
          <a:fontRef idx="minor">
            <a:schemeClr val="tx1"/>
          </a:fontRef>
        </p:style>
      </p:cxnSp>
      <p:sp>
        <p:nvSpPr>
          <p:cNvPr id="12" name="Google Shape;211;p28">
            <a:extLst>
              <a:ext uri="{FF2B5EF4-FFF2-40B4-BE49-F238E27FC236}">
                <a16:creationId xmlns:a16="http://schemas.microsoft.com/office/drawing/2014/main" id="{97956F31-6C98-7104-870E-754267ADA9EE}"/>
              </a:ext>
            </a:extLst>
          </p:cNvPr>
          <p:cNvSpPr txBox="1"/>
          <p:nvPr/>
        </p:nvSpPr>
        <p:spPr>
          <a:xfrm>
            <a:off x="6091248" y="4128935"/>
            <a:ext cx="1071552" cy="484718"/>
          </a:xfrm>
          <a:prstGeom prst="rect">
            <a:avLst/>
          </a:prstGeom>
          <a:solidFill>
            <a:srgbClr val="F1FCFD"/>
          </a:solidFill>
          <a:ln w="9525" cap="flat" cmpd="sng">
            <a:solidFill>
              <a:srgbClr val="0095C7"/>
            </a:solidFill>
            <a:prstDash val="solid"/>
            <a:round/>
            <a:headEnd type="none" w="sm" len="sm"/>
            <a:tailEnd type="none" w="sm" len="sm"/>
          </a:ln>
        </p:spPr>
        <p:txBody>
          <a:bodyPr spcFirstLastPara="1" wrap="square" lIns="68569" tIns="34275" rIns="68569" bIns="34275" anchor="t" anchorCtr="0">
            <a:spAutoFit/>
          </a:bodyPr>
          <a:lstStyle/>
          <a:p>
            <a:pPr marL="0" marR="0" lvl="0" indent="0" algn="ctr" defTabSz="457200" rtl="0" eaLnBrk="1" fontAlgn="auto" latinLnBrk="0" hangingPunct="1">
              <a:lnSpc>
                <a:spcPct val="100000"/>
              </a:lnSpc>
              <a:spcBef>
                <a:spcPts val="0"/>
              </a:spcBef>
              <a:spcAft>
                <a:spcPts val="0"/>
              </a:spcAft>
              <a:buClr>
                <a:srgbClr val="000000"/>
              </a:buClr>
              <a:buSzPts val="1100"/>
              <a:buFontTx/>
              <a:buNone/>
              <a:tabLst/>
              <a:defRPr/>
            </a:pPr>
            <a:r>
              <a:rPr lang="en-US" sz="900" b="1" dirty="0">
                <a:solidFill>
                  <a:prstClr val="black">
                    <a:lumMod val="95000"/>
                    <a:lumOff val="5000"/>
                  </a:prstClr>
                </a:solidFill>
                <a:latin typeface="Verdana" panose="020B0604030504040204" pitchFamily="34" charset="0"/>
                <a:ea typeface="Verdana" panose="020B0604030504040204" pitchFamily="34" charset="0"/>
                <a:cs typeface="Tahoma" panose="020B0604030504040204" pitchFamily="34" charset="0"/>
                <a:sym typeface="Trebuchet MS"/>
              </a:rPr>
              <a:t>Video Library of leading practitioners</a:t>
            </a:r>
            <a:endParaRPr kumimoji="0" sz="900" b="1" i="0" u="none" strike="noStrike" kern="1200" cap="none" spc="0" normalizeH="0" baseline="0" noProof="0" dirty="0">
              <a:ln>
                <a:noFill/>
              </a:ln>
              <a:solidFill>
                <a:prstClr val="black">
                  <a:lumMod val="95000"/>
                  <a:lumOff val="5000"/>
                </a:prstClr>
              </a:solidFill>
              <a:effectLst/>
              <a:uLnTx/>
              <a:uFillTx/>
              <a:latin typeface="Verdana" panose="020B0604030504040204" pitchFamily="34" charset="0"/>
              <a:ea typeface="Verdana" panose="020B0604030504040204" pitchFamily="34" charset="0"/>
              <a:cs typeface="Tahoma" panose="020B0604030504040204" pitchFamily="34" charset="0"/>
              <a:sym typeface="Arial Narrow"/>
            </a:endParaRPr>
          </a:p>
        </p:txBody>
      </p:sp>
      <p:cxnSp>
        <p:nvCxnSpPr>
          <p:cNvPr id="23" name="Connector: Elbow 22">
            <a:extLst>
              <a:ext uri="{FF2B5EF4-FFF2-40B4-BE49-F238E27FC236}">
                <a16:creationId xmlns:a16="http://schemas.microsoft.com/office/drawing/2014/main" id="{3922A5AD-A188-9701-2A68-FEE8602B35E8}"/>
              </a:ext>
            </a:extLst>
          </p:cNvPr>
          <p:cNvCxnSpPr>
            <a:cxnSpLocks/>
            <a:stCxn id="29" idx="2"/>
            <a:endCxn id="12" idx="0"/>
          </p:cNvCxnSpPr>
          <p:nvPr/>
        </p:nvCxnSpPr>
        <p:spPr>
          <a:xfrm rot="16200000" flipH="1">
            <a:off x="5217269" y="2719179"/>
            <a:ext cx="648201" cy="2171309"/>
          </a:xfrm>
          <a:prstGeom prst="bentConnector3">
            <a:avLst>
              <a:gd name="adj1" fmla="val 50000"/>
            </a:avLst>
          </a:prstGeom>
          <a:ln w="38100">
            <a:solidFill>
              <a:srgbClr val="0095C7"/>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89692B30-6B6F-7295-D032-F28A0D4563FE}"/>
              </a:ext>
            </a:extLst>
          </p:cNvPr>
          <p:cNvSpPr txBox="1"/>
          <p:nvPr/>
        </p:nvSpPr>
        <p:spPr>
          <a:xfrm>
            <a:off x="386331" y="734739"/>
            <a:ext cx="8431899" cy="1401409"/>
          </a:xfrm>
          <a:prstGeom prst="rect">
            <a:avLst/>
          </a:prstGeom>
          <a:noFill/>
        </p:spPr>
        <p:txBody>
          <a:bodyPr wrap="square" rtlCol="0">
            <a:spAutoFit/>
          </a:bodyPr>
          <a:lstStyle/>
          <a:p>
            <a:pPr marL="117475" indent="-117475">
              <a:lnSpc>
                <a:spcPct val="110000"/>
              </a:lnSpc>
              <a:spcBef>
                <a:spcPts val="500"/>
              </a:spcBef>
              <a:buClr>
                <a:srgbClr val="0095C7"/>
              </a:buClr>
              <a:buSzPts val="1200"/>
              <a:buFont typeface="Wingdings" panose="05000000000000000000" pitchFamily="2" charset="2"/>
              <a:buChar char="§"/>
            </a:pPr>
            <a:r>
              <a:rPr lang="en-US" sz="1200" dirty="0">
                <a:latin typeface="Verdana" panose="020B0604030504040204" pitchFamily="34" charset="0"/>
                <a:ea typeface="Verdana" panose="020B0604030504040204" pitchFamily="34" charset="0"/>
              </a:rPr>
              <a:t>The Forum aims to </a:t>
            </a:r>
            <a:r>
              <a:rPr lang="en-US" sz="1200" i="1" dirty="0">
                <a:latin typeface="Verdana" panose="020B0604030504040204" pitchFamily="34" charset="0"/>
                <a:ea typeface="Verdana" panose="020B0604030504040204" pitchFamily="34" charset="0"/>
              </a:rPr>
              <a:t>accelerate the development of metaverse interoperability</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The Forum does not create standards itself, but encourages broad standardization cooperation </a:t>
            </a:r>
          </a:p>
          <a:p>
            <a:pPr marL="117475" indent="-117475">
              <a:lnSpc>
                <a:spcPct val="110000"/>
              </a:lnSpc>
              <a:spcBef>
                <a:spcPts val="500"/>
              </a:spcBef>
              <a:buClr>
                <a:srgbClr val="0095C7"/>
              </a:buClr>
              <a:buSzPts val="1200"/>
              <a:buFont typeface="Wingdings" panose="05000000000000000000" pitchFamily="2" charset="2"/>
              <a:buChar char="§"/>
            </a:pPr>
            <a:r>
              <a:rPr lang="en-US" sz="1200" dirty="0">
                <a:latin typeface="Verdana" panose="020B0604030504040204" pitchFamily="34" charset="0"/>
                <a:ea typeface="Verdana" panose="020B0604030504040204" pitchFamily="34" charset="0"/>
              </a:rPr>
              <a:t>A neutral and welcoming venue for all standards organizations and companies to cooperate</a:t>
            </a:r>
          </a:p>
          <a:p>
            <a:pPr marL="398463" lvl="1" indent="-115888">
              <a:lnSpc>
                <a:spcPct val="105000"/>
              </a:lnSpc>
              <a:spcBef>
                <a:spcPts val="200"/>
              </a:spcBef>
              <a:buClr>
                <a:srgbClr val="0095C7"/>
              </a:buClr>
              <a:buSzPts val="1050"/>
              <a:buFont typeface="Wingdings" panose="05000000000000000000" pitchFamily="2" charset="2"/>
              <a:buChar char="§"/>
            </a:pPr>
            <a:r>
              <a:rPr lang="en-GB" sz="1050" dirty="0">
                <a:latin typeface="Verdana" panose="020B0604030504040204" pitchFamily="34" charset="0"/>
                <a:ea typeface="Verdana" panose="020B0604030504040204" pitchFamily="34" charset="0"/>
              </a:rPr>
              <a:t>Open to any organization, free membership tiers, no NDA, no patent licensing obligations</a:t>
            </a:r>
          </a:p>
          <a:p>
            <a:pPr marL="117475" indent="-117475">
              <a:lnSpc>
                <a:spcPct val="110000"/>
              </a:lnSpc>
              <a:spcBef>
                <a:spcPts val="500"/>
              </a:spcBef>
              <a:buClr>
                <a:srgbClr val="0095C7"/>
              </a:buClr>
              <a:buSzPts val="1200"/>
              <a:buFont typeface="Wingdings" panose="05000000000000000000" pitchFamily="2" charset="2"/>
              <a:buChar char="§"/>
            </a:pPr>
            <a:r>
              <a:rPr lang="en-US" sz="1200" dirty="0">
                <a:latin typeface="Verdana" panose="020B0604030504040204" pitchFamily="34" charset="0"/>
                <a:ea typeface="Verdana" panose="020B0604030504040204" pitchFamily="34" charset="0"/>
              </a:rPr>
              <a:t>Pragmatic, active and agile – strongly connected to industry activities</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Multiple Forum meetings happening almost daily</a:t>
            </a:r>
          </a:p>
        </p:txBody>
      </p:sp>
    </p:spTree>
    <p:extLst>
      <p:ext uri="{BB962C8B-B14F-4D97-AF65-F5344CB8AC3E}">
        <p14:creationId xmlns:p14="http://schemas.microsoft.com/office/powerpoint/2010/main" val="2411975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AF182-0839-DA5E-D5CB-743BB532F7A0}"/>
              </a:ext>
            </a:extLst>
          </p:cNvPr>
          <p:cNvSpPr>
            <a:spLocks noGrp="1"/>
          </p:cNvSpPr>
          <p:nvPr>
            <p:ph type="title"/>
          </p:nvPr>
        </p:nvSpPr>
        <p:spPr/>
        <p:txBody>
          <a:bodyPr/>
          <a:lstStyle/>
          <a:p>
            <a:r>
              <a:rPr lang="en-US" dirty="0"/>
              <a:t>2600 Global Members and Counting...</a:t>
            </a:r>
          </a:p>
        </p:txBody>
      </p:sp>
      <p:sp>
        <p:nvSpPr>
          <p:cNvPr id="4" name="TextBox 3">
            <a:extLst>
              <a:ext uri="{FF2B5EF4-FFF2-40B4-BE49-F238E27FC236}">
                <a16:creationId xmlns:a16="http://schemas.microsoft.com/office/drawing/2014/main" id="{0D6CA99D-EE41-87C2-2BCA-3B31FD773A83}"/>
              </a:ext>
            </a:extLst>
          </p:cNvPr>
          <p:cNvSpPr txBox="1"/>
          <p:nvPr/>
        </p:nvSpPr>
        <p:spPr>
          <a:xfrm>
            <a:off x="304799" y="683257"/>
            <a:ext cx="3808897" cy="423192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Wide diversity of </a:t>
            </a:r>
            <a:br>
              <a:rPr kumimoji="0" lang="en-US" sz="105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br>
            <a:r>
              <a:rPr kumimoji="0" lang="en-US" sz="105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organizations, including...</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Standards Organizations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Khronos, W3C, Open Geospatial Consortium, IEEE, Web3D Consortium, OMI, ASWF, Spatial Web Foundation, VRM Consortium, XRSI, </a:t>
            </a:r>
            <a:b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b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OMG, Open AR Cloud, OMA3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Platforms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Meta, Microsoft, Sony, Google, Baidu, VISA, VMWare,</a:t>
            </a:r>
            <a:b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b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Huawei, General Motors, RedHat, Siemens, Tencent, Mozilla, Paramount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Tools and Engines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Epic, Unity, Adobe, Autodesk, Otoy, SideFX, Maxon, Cesium, ESRI,  Dolby, Blackshark.ai, Lamina1, Niantic, Ready Player Me, DGG, Manticore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XR</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HTC, Magic Leap, Nreal, Pico, Panasonic, Tobii, zSpace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 Hardware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NVIDIA, Intel, AMD, HP, Acer, Dell, Qualcomm, Samsung, </a:t>
            </a:r>
            <a:b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b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Arm, Sony, MediaTek, Oppo, Lenovo, ZTE, LG, China Unicom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Wireless and Networking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Nokia, Ericsson, China Telecom, Deutsche Telekom, T-Mobile, Verizon, NTT, Orange, AT&amp;T, BT, Telefónica, Juniper, Comcast, CableLabs, ZTE, Ookla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Industrial and Enterprise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Siemens, Bosch, Schneider, BMW, Daimler, Philips, Hitachi, Fujitsu, Trimble, </a:t>
            </a:r>
            <a:r>
              <a:rPr lang="en-US" sz="700" dirty="0">
                <a:solidFill>
                  <a:prstClr val="black"/>
                </a:solidFill>
                <a:latin typeface="Verdana" panose="020B0604030504040204" pitchFamily="34" charset="0"/>
                <a:ea typeface="Verdana" panose="020B0604030504040204" pitchFamily="34" charset="0"/>
              </a:rPr>
              <a:t>Capgemini, </a:t>
            </a: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IKEA, Alibaba, Target, Wayfair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Universities and Institutes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Stanford, John Hopkins, Yale (XRP), Cornell, Queens University Belfast, Fraunhofer, New York Institute Technology, APMG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Advocacy</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XRSI, AREA, XR Association, VRAR Association, XR Guild, Web3 Marketing Association, International Virtual Reality Healthcare, Swiss Institute for Disruptive Innovation, IOT Consortium, Metaverse Japan, RIAA …</a:t>
            </a:r>
          </a:p>
        </p:txBody>
      </p:sp>
      <p:sp>
        <p:nvSpPr>
          <p:cNvPr id="3" name="TextBox 2">
            <a:extLst>
              <a:ext uri="{FF2B5EF4-FFF2-40B4-BE49-F238E27FC236}">
                <a16:creationId xmlns:a16="http://schemas.microsoft.com/office/drawing/2014/main" id="{82825C47-9DC8-6936-E56E-332E28228D78}"/>
              </a:ext>
            </a:extLst>
          </p:cNvPr>
          <p:cNvSpPr txBox="1"/>
          <p:nvPr/>
        </p:nvSpPr>
        <p:spPr bwMode="auto">
          <a:xfrm>
            <a:off x="4061513" y="762347"/>
            <a:ext cx="4961810" cy="764505"/>
          </a:xfrm>
          <a:prstGeom prst="rect">
            <a:avLst/>
          </a:prstGeom>
          <a:noFill/>
          <a:ln w="3175" algn="ctr">
            <a:noFill/>
            <a:miter lim="800000"/>
            <a:headEnd/>
            <a:tailEnd/>
          </a:ln>
          <a:effectLst/>
        </p:spPr>
        <p:txBody>
          <a:bodyPr wrap="square" rtlCol="0">
            <a:spAutoFit/>
          </a:bodyPr>
          <a:lstStyle/>
          <a:p>
            <a:pPr algn="ctr">
              <a:lnSpc>
                <a:spcPct val="110000"/>
              </a:lnSpc>
              <a:spcBef>
                <a:spcPts val="300"/>
              </a:spcBef>
            </a:pPr>
            <a:r>
              <a:rPr lang="en-US" sz="900" b="1" dirty="0">
                <a:solidFill>
                  <a:srgbClr val="0099CC"/>
                </a:solidFill>
                <a:latin typeface="Verdana" panose="020B0604030504040204" pitchFamily="34" charset="0"/>
                <a:ea typeface="Verdana" panose="020B0604030504040204" pitchFamily="34" charset="0"/>
              </a:rPr>
              <a:t>Broad membership fosters collaboration across a spectrum of industries, standards organizations, and academic institutions</a:t>
            </a:r>
          </a:p>
          <a:p>
            <a:pPr algn="ctr">
              <a:lnSpc>
                <a:spcPct val="110000"/>
              </a:lnSpc>
              <a:spcBef>
                <a:spcPts val="300"/>
              </a:spcBef>
              <a:spcAft>
                <a:spcPts val="0"/>
              </a:spcAft>
            </a:pPr>
            <a:r>
              <a:rPr lang="en-US" sz="900" b="1" dirty="0">
                <a:solidFill>
                  <a:srgbClr val="0099CC"/>
                </a:solidFill>
                <a:latin typeface="Verdana" panose="020B0604030504040204" pitchFamily="34" charset="0"/>
                <a:ea typeface="Verdana" panose="020B0604030504040204" pitchFamily="34" charset="0"/>
              </a:rPr>
              <a:t>Global participation gathers diverse </a:t>
            </a:r>
            <a:r>
              <a:rPr kumimoji="0" lang="en-US" sz="900" b="1" i="0" u="none" strike="noStrike" kern="1200" cap="none" spc="0" normalizeH="0" baseline="0" noProof="0" dirty="0">
                <a:ln>
                  <a:noFill/>
                </a:ln>
                <a:solidFill>
                  <a:srgbClr val="0099CC"/>
                </a:solidFill>
                <a:effectLst/>
                <a:uLnTx/>
                <a:uFillTx/>
                <a:latin typeface="Verdana" panose="020B0604030504040204" pitchFamily="34" charset="0"/>
                <a:ea typeface="Verdana" panose="020B0604030504040204" pitchFamily="34" charset="0"/>
                <a:cs typeface="+mn-cs"/>
                <a:sym typeface="Arial" panose="020B0604020202020204" pitchFamily="34" charset="0"/>
              </a:rPr>
              <a:t>requirements and expertise</a:t>
            </a:r>
          </a:p>
          <a:p>
            <a:pPr algn="ctr">
              <a:lnSpc>
                <a:spcPct val="110000"/>
              </a:lnSpc>
              <a:spcBef>
                <a:spcPts val="300"/>
              </a:spcBef>
              <a:spcAft>
                <a:spcPts val="0"/>
              </a:spcAft>
            </a:pPr>
            <a:r>
              <a:rPr lang="en-US" sz="900" b="1" dirty="0">
                <a:solidFill>
                  <a:srgbClr val="0099CC"/>
                </a:solidFill>
                <a:latin typeface="Verdana" panose="020B0604030504040204" pitchFamily="34" charset="0"/>
                <a:ea typeface="Verdana" panose="020B0604030504040204" pitchFamily="34" charset="0"/>
              </a:rPr>
              <a:t>Strong industry involvement drives pragmatic projects and deliverables</a:t>
            </a:r>
          </a:p>
        </p:txBody>
      </p:sp>
      <p:pic>
        <p:nvPicPr>
          <p:cNvPr id="9" name="Picture 8">
            <a:extLst>
              <a:ext uri="{FF2B5EF4-FFF2-40B4-BE49-F238E27FC236}">
                <a16:creationId xmlns:a16="http://schemas.microsoft.com/office/drawing/2014/main" id="{83E95087-1318-04BE-B34A-B3D1C245A917}"/>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332374" y="1625991"/>
            <a:ext cx="4420089" cy="3012056"/>
          </a:xfrm>
          <a:prstGeom prst="rect">
            <a:avLst/>
          </a:prstGeom>
        </p:spPr>
      </p:pic>
    </p:spTree>
    <p:extLst>
      <p:ext uri="{BB962C8B-B14F-4D97-AF65-F5344CB8AC3E}">
        <p14:creationId xmlns:p14="http://schemas.microsoft.com/office/powerpoint/2010/main" val="3886480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60"/>
          <p:cNvSpPr txBox="1">
            <a:spLocks noGrp="1"/>
          </p:cNvSpPr>
          <p:nvPr>
            <p:ph type="title"/>
          </p:nvPr>
        </p:nvSpPr>
        <p:spPr>
          <a:noFill/>
          <a:ln>
            <a:noFill/>
          </a:ln>
        </p:spPr>
        <p:txBody>
          <a:bodyPr spcFirstLastPara="1" wrap="square" lIns="91425" tIns="45700" rIns="91425" bIns="45700" anchor="ctr" anchorCtr="0">
            <a:spAutoFit/>
          </a:bodyPr>
          <a:lstStyle/>
          <a:p>
            <a:pPr lvl="0"/>
            <a:r>
              <a:rPr lang="en-US" dirty="0"/>
              <a:t>Forum Organization Since Incorporation </a:t>
            </a:r>
          </a:p>
        </p:txBody>
      </p:sp>
      <p:graphicFrame>
        <p:nvGraphicFramePr>
          <p:cNvPr id="265" name="Google Shape;265;p60"/>
          <p:cNvGraphicFramePr/>
          <p:nvPr>
            <p:extLst>
              <p:ext uri="{D42A27DB-BD31-4B8C-83A1-F6EECF244321}">
                <p14:modId xmlns:p14="http://schemas.microsoft.com/office/powerpoint/2010/main" val="2685380704"/>
              </p:ext>
            </p:extLst>
          </p:nvPr>
        </p:nvGraphicFramePr>
        <p:xfrm>
          <a:off x="4863750" y="3101321"/>
          <a:ext cx="3922150" cy="1296275"/>
        </p:xfrm>
        <a:graphic>
          <a:graphicData uri="http://schemas.openxmlformats.org/drawingml/2006/table">
            <a:tbl>
              <a:tblPr firstRow="1" bandRow="1">
                <a:noFill/>
              </a:tblPr>
              <a:tblGrid>
                <a:gridCol w="932700">
                  <a:extLst>
                    <a:ext uri="{9D8B030D-6E8A-4147-A177-3AD203B41FA5}">
                      <a16:colId xmlns:a16="http://schemas.microsoft.com/office/drawing/2014/main" val="20000"/>
                    </a:ext>
                  </a:extLst>
                </a:gridCol>
                <a:gridCol w="2989450">
                  <a:extLst>
                    <a:ext uri="{9D8B030D-6E8A-4147-A177-3AD203B41FA5}">
                      <a16:colId xmlns:a16="http://schemas.microsoft.com/office/drawing/2014/main" val="20001"/>
                    </a:ext>
                  </a:extLst>
                </a:gridCol>
              </a:tblGrid>
              <a:tr h="163225">
                <a:tc>
                  <a:txBody>
                    <a:bodyPr/>
                    <a:lstStyle/>
                    <a:p>
                      <a:pPr marL="0" marR="0" lvl="0" indent="0" algn="ctr" rtl="0">
                        <a:spcBef>
                          <a:spcPts val="0"/>
                        </a:spcBef>
                        <a:spcAft>
                          <a:spcPts val="0"/>
                        </a:spcAft>
                        <a:buNone/>
                      </a:pPr>
                      <a:r>
                        <a:rPr lang="en" sz="600" u="none" strike="noStrike" cap="none">
                          <a:latin typeface="Verdana"/>
                          <a:ea typeface="Verdana"/>
                          <a:cs typeface="Verdana"/>
                          <a:sym typeface="Verdana"/>
                        </a:rPr>
                        <a:t>Principal Dues</a:t>
                      </a:r>
                      <a:endParaRPr sz="1200" dirty="0">
                        <a:latin typeface="Verdana"/>
                        <a:ea typeface="Verdana"/>
                        <a:cs typeface="Verdana"/>
                        <a:sym typeface="Verdana"/>
                      </a:endParaRPr>
                    </a:p>
                  </a:txBody>
                  <a:tcPr marL="68725" marR="68725" marT="34350" marB="34350"/>
                </a:tc>
                <a:tc>
                  <a:txBody>
                    <a:bodyPr/>
                    <a:lstStyle/>
                    <a:p>
                      <a:pPr marL="0" marR="0" lvl="0" indent="0" algn="l" rtl="0">
                        <a:spcBef>
                          <a:spcPts val="0"/>
                        </a:spcBef>
                        <a:spcAft>
                          <a:spcPts val="0"/>
                        </a:spcAft>
                        <a:buNone/>
                      </a:pPr>
                      <a:r>
                        <a:rPr lang="en" sz="600" u="none" strike="noStrike" cap="none">
                          <a:latin typeface="Verdana"/>
                          <a:ea typeface="Verdana"/>
                          <a:cs typeface="Verdana"/>
                          <a:sym typeface="Verdana"/>
                        </a:rPr>
                        <a:t>Tier</a:t>
                      </a:r>
                      <a:endParaRPr sz="1200" dirty="0">
                        <a:latin typeface="Verdana"/>
                        <a:ea typeface="Verdana"/>
                        <a:cs typeface="Verdana"/>
                        <a:sym typeface="Verdana"/>
                      </a:endParaRPr>
                    </a:p>
                  </a:txBody>
                  <a:tcPr marL="68725" marR="68725" marT="34350" marB="34350"/>
                </a:tc>
                <a:extLst>
                  <a:ext uri="{0D108BD9-81ED-4DB2-BD59-A6C34878D82A}">
                    <a16:rowId xmlns:a16="http://schemas.microsoft.com/office/drawing/2014/main" val="10000"/>
                  </a:ext>
                </a:extLst>
              </a:tr>
              <a:tr h="268875">
                <a:tc>
                  <a:txBody>
                    <a:bodyPr/>
                    <a:lstStyle/>
                    <a:p>
                      <a:pPr marL="0" marR="0" lvl="0" indent="0" algn="ctr" rtl="0">
                        <a:spcBef>
                          <a:spcPts val="0"/>
                        </a:spcBef>
                        <a:spcAft>
                          <a:spcPts val="0"/>
                        </a:spcAft>
                        <a:buNone/>
                      </a:pPr>
                      <a:r>
                        <a:rPr lang="en" sz="600">
                          <a:latin typeface="Verdana"/>
                          <a:ea typeface="Verdana"/>
                          <a:cs typeface="Verdana"/>
                          <a:sym typeface="Verdana"/>
                        </a:rPr>
                        <a:t>$0</a:t>
                      </a:r>
                      <a:endParaRPr sz="1200" dirty="0">
                        <a:latin typeface="Verdana"/>
                        <a:ea typeface="Verdana"/>
                        <a:cs typeface="Verdana"/>
                        <a:sym typeface="Verdana"/>
                      </a:endParaRPr>
                    </a:p>
                  </a:txBody>
                  <a:tcPr marL="68725" marR="68725" marT="34350" marB="34350"/>
                </a:tc>
                <a:tc>
                  <a:txBody>
                    <a:bodyPr/>
                    <a:lstStyle/>
                    <a:p>
                      <a:pPr marL="0" marR="0" lvl="0" indent="0" algn="l" rtl="0">
                        <a:spcBef>
                          <a:spcPts val="0"/>
                        </a:spcBef>
                        <a:spcAft>
                          <a:spcPts val="0"/>
                        </a:spcAft>
                        <a:buNone/>
                      </a:pPr>
                      <a:r>
                        <a:rPr lang="en" sz="600">
                          <a:latin typeface="Verdana"/>
                          <a:ea typeface="Verdana"/>
                          <a:cs typeface="Verdana"/>
                          <a:sym typeface="Verdana"/>
                        </a:rPr>
                        <a:t>SSOs and Non-profits approved for </a:t>
                      </a:r>
                      <a:r>
                        <a:rPr lang="en" sz="600" u="none">
                          <a:latin typeface="Verdana"/>
                          <a:ea typeface="Verdana"/>
                          <a:cs typeface="Verdana"/>
                          <a:sym typeface="Verdana"/>
                        </a:rPr>
                        <a:t>Principal Fee Waiver</a:t>
                      </a:r>
                      <a:endParaRPr sz="1200" dirty="0">
                        <a:latin typeface="Verdana"/>
                        <a:ea typeface="Verdana"/>
                        <a:cs typeface="Verdana"/>
                        <a:sym typeface="Verdana"/>
                      </a:endParaRPr>
                    </a:p>
                    <a:p>
                      <a:pPr marL="0" marR="0" lvl="0" indent="0" algn="l" rtl="0">
                        <a:spcBef>
                          <a:spcPts val="0"/>
                        </a:spcBef>
                        <a:spcAft>
                          <a:spcPts val="0"/>
                        </a:spcAft>
                        <a:buNone/>
                      </a:pPr>
                      <a:r>
                        <a:rPr lang="en" sz="600">
                          <a:solidFill>
                            <a:schemeClr val="dk1"/>
                          </a:solidFill>
                          <a:latin typeface="Verdana"/>
                          <a:ea typeface="Verdana"/>
                          <a:cs typeface="Verdana"/>
                          <a:sym typeface="Verdana"/>
                        </a:rPr>
                        <a:t>Invited Industry Experts (individuals)</a:t>
                      </a:r>
                      <a:endParaRPr sz="1200" dirty="0">
                        <a:latin typeface="Verdana"/>
                        <a:ea typeface="Verdana"/>
                        <a:cs typeface="Verdana"/>
                        <a:sym typeface="Verdana"/>
                      </a:endParaRPr>
                    </a:p>
                  </a:txBody>
                  <a:tcPr marL="68725" marR="68725" marT="34350" marB="34350"/>
                </a:tc>
                <a:extLst>
                  <a:ext uri="{0D108BD9-81ED-4DB2-BD59-A6C34878D82A}">
                    <a16:rowId xmlns:a16="http://schemas.microsoft.com/office/drawing/2014/main" val="10001"/>
                  </a:ext>
                </a:extLst>
              </a:tr>
              <a:tr h="163225">
                <a:tc>
                  <a:txBody>
                    <a:bodyPr/>
                    <a:lstStyle/>
                    <a:p>
                      <a:pPr marL="0" marR="0" lvl="0" indent="0" algn="ctr" rtl="0">
                        <a:spcBef>
                          <a:spcPts val="0"/>
                        </a:spcBef>
                        <a:spcAft>
                          <a:spcPts val="0"/>
                        </a:spcAft>
                        <a:buNone/>
                      </a:pPr>
                      <a:r>
                        <a:rPr lang="en" sz="600">
                          <a:latin typeface="Verdana"/>
                          <a:ea typeface="Verdana"/>
                          <a:cs typeface="Verdana"/>
                          <a:sym typeface="Verdana"/>
                        </a:rPr>
                        <a:t>$50 per employee</a:t>
                      </a:r>
                      <a:endParaRPr sz="1200" dirty="0">
                        <a:latin typeface="Verdana"/>
                        <a:ea typeface="Verdana"/>
                        <a:cs typeface="Verdana"/>
                        <a:sym typeface="Verdana"/>
                      </a:endParaRPr>
                    </a:p>
                  </a:txBody>
                  <a:tcPr marL="68725" marR="68725" marT="34350" marB="34350"/>
                </a:tc>
                <a:tc>
                  <a:txBody>
                    <a:bodyPr/>
                    <a:lstStyle/>
                    <a:p>
                      <a:pPr marL="0" marR="0" lvl="0" indent="0" algn="l" rtl="0">
                        <a:spcBef>
                          <a:spcPts val="0"/>
                        </a:spcBef>
                        <a:spcAft>
                          <a:spcPts val="0"/>
                        </a:spcAft>
                        <a:buNone/>
                      </a:pPr>
                      <a:r>
                        <a:rPr lang="en" sz="600">
                          <a:latin typeface="Verdana"/>
                          <a:ea typeface="Verdana"/>
                          <a:cs typeface="Verdana"/>
                          <a:sym typeface="Verdana"/>
                        </a:rPr>
                        <a:t>Micro Enterprises (&lt; 10 emp. AND &lt;$2M revenue/assets)</a:t>
                      </a:r>
                      <a:endParaRPr sz="1200" dirty="0">
                        <a:latin typeface="Verdana"/>
                        <a:ea typeface="Verdana"/>
                        <a:cs typeface="Verdana"/>
                        <a:sym typeface="Verdana"/>
                      </a:endParaRPr>
                    </a:p>
                  </a:txBody>
                  <a:tcPr marL="68725" marR="68725" marT="34350" marB="34350"/>
                </a:tc>
                <a:extLst>
                  <a:ext uri="{0D108BD9-81ED-4DB2-BD59-A6C34878D82A}">
                    <a16:rowId xmlns:a16="http://schemas.microsoft.com/office/drawing/2014/main" val="10002"/>
                  </a:ext>
                </a:extLst>
              </a:tr>
              <a:tr h="374500">
                <a:tc>
                  <a:txBody>
                    <a:bodyPr/>
                    <a:lstStyle/>
                    <a:p>
                      <a:pPr marL="0" marR="0" lvl="0" indent="0" algn="ctr" rtl="0">
                        <a:spcBef>
                          <a:spcPts val="0"/>
                        </a:spcBef>
                        <a:spcAft>
                          <a:spcPts val="0"/>
                        </a:spcAft>
                        <a:buNone/>
                      </a:pPr>
                      <a:r>
                        <a:rPr lang="en" sz="600">
                          <a:latin typeface="Verdana"/>
                          <a:ea typeface="Verdana"/>
                          <a:cs typeface="Verdana"/>
                          <a:sym typeface="Verdana"/>
                        </a:rPr>
                        <a:t>$999</a:t>
                      </a:r>
                      <a:endParaRPr sz="1200" dirty="0">
                        <a:latin typeface="Verdana"/>
                        <a:ea typeface="Verdana"/>
                        <a:cs typeface="Verdana"/>
                        <a:sym typeface="Verdana"/>
                      </a:endParaRPr>
                    </a:p>
                  </a:txBody>
                  <a:tcPr marL="68725" marR="68725" marT="34350" marB="34350"/>
                </a:tc>
                <a:tc>
                  <a:txBody>
                    <a:bodyPr/>
                    <a:lstStyle/>
                    <a:p>
                      <a:pPr marL="0" marR="0" lvl="0" indent="0" algn="l" rtl="0">
                        <a:spcBef>
                          <a:spcPts val="0"/>
                        </a:spcBef>
                        <a:spcAft>
                          <a:spcPts val="0"/>
                        </a:spcAft>
                        <a:buNone/>
                      </a:pPr>
                      <a:r>
                        <a:rPr lang="en" sz="600">
                          <a:latin typeface="Verdana"/>
                          <a:ea typeface="Verdana"/>
                          <a:cs typeface="Verdana"/>
                          <a:sym typeface="Verdana"/>
                        </a:rPr>
                        <a:t>Small Enterprises </a:t>
                      </a:r>
                      <a:r>
                        <a:rPr lang="en" sz="500">
                          <a:solidFill>
                            <a:schemeClr val="dk1"/>
                          </a:solidFill>
                          <a:latin typeface="Verdana"/>
                          <a:ea typeface="Verdana"/>
                          <a:cs typeface="Verdana"/>
                          <a:sym typeface="Verdana"/>
                        </a:rPr>
                        <a:t>(&lt; 50 emp. AND &lt;$10M </a:t>
                      </a:r>
                      <a:r>
                        <a:rPr lang="en" sz="500">
                          <a:latin typeface="Verdana"/>
                          <a:ea typeface="Verdana"/>
                          <a:cs typeface="Verdana"/>
                          <a:sym typeface="Verdana"/>
                        </a:rPr>
                        <a:t>revenue/assets</a:t>
                      </a:r>
                      <a:r>
                        <a:rPr lang="en" sz="500">
                          <a:solidFill>
                            <a:schemeClr val="dk1"/>
                          </a:solidFill>
                          <a:latin typeface="Verdana"/>
                          <a:ea typeface="Verdana"/>
                          <a:cs typeface="Verdana"/>
                          <a:sym typeface="Verdana"/>
                        </a:rPr>
                        <a:t>)</a:t>
                      </a:r>
                      <a:endParaRPr sz="1200" dirty="0">
                        <a:latin typeface="Verdana"/>
                        <a:ea typeface="Verdana"/>
                        <a:cs typeface="Verdana"/>
                        <a:sym typeface="Verdana"/>
                      </a:endParaRPr>
                    </a:p>
                    <a:p>
                      <a:pPr marL="0" marR="0" lvl="0" indent="0" algn="l" rtl="0">
                        <a:spcBef>
                          <a:spcPts val="0"/>
                        </a:spcBef>
                        <a:spcAft>
                          <a:spcPts val="0"/>
                        </a:spcAft>
                        <a:buNone/>
                      </a:pPr>
                      <a:r>
                        <a:rPr lang="en" sz="600">
                          <a:solidFill>
                            <a:schemeClr val="dk1"/>
                          </a:solidFill>
                          <a:latin typeface="Verdana"/>
                          <a:ea typeface="Verdana"/>
                          <a:cs typeface="Verdana"/>
                          <a:sym typeface="Verdana"/>
                        </a:rPr>
                        <a:t>Accredited Academic Institutions </a:t>
                      </a:r>
                      <a:endParaRPr sz="1200" dirty="0">
                        <a:latin typeface="Verdana"/>
                        <a:ea typeface="Verdana"/>
                        <a:cs typeface="Verdana"/>
                        <a:sym typeface="Verdana"/>
                      </a:endParaRPr>
                    </a:p>
                    <a:p>
                      <a:pPr marL="0" marR="0" lvl="0" indent="0" algn="l" rtl="0">
                        <a:spcBef>
                          <a:spcPts val="0"/>
                        </a:spcBef>
                        <a:spcAft>
                          <a:spcPts val="0"/>
                        </a:spcAft>
                        <a:buNone/>
                      </a:pPr>
                      <a:r>
                        <a:rPr lang="en" sz="600">
                          <a:solidFill>
                            <a:schemeClr val="dk1"/>
                          </a:solidFill>
                          <a:latin typeface="Verdana"/>
                          <a:ea typeface="Verdana"/>
                          <a:cs typeface="Verdana"/>
                          <a:sym typeface="Verdana"/>
                        </a:rPr>
                        <a:t>SSOs without fee waiver</a:t>
                      </a:r>
                      <a:endParaRPr sz="1200" dirty="0">
                        <a:latin typeface="Verdana"/>
                        <a:ea typeface="Verdana"/>
                        <a:cs typeface="Verdana"/>
                        <a:sym typeface="Verdana"/>
                      </a:endParaRPr>
                    </a:p>
                  </a:txBody>
                  <a:tcPr marL="68725" marR="68725" marT="34350" marB="34350"/>
                </a:tc>
                <a:extLst>
                  <a:ext uri="{0D108BD9-81ED-4DB2-BD59-A6C34878D82A}">
                    <a16:rowId xmlns:a16="http://schemas.microsoft.com/office/drawing/2014/main" val="10003"/>
                  </a:ext>
                </a:extLst>
              </a:tr>
              <a:tr h="163225">
                <a:tc>
                  <a:txBody>
                    <a:bodyPr/>
                    <a:lstStyle/>
                    <a:p>
                      <a:pPr marL="0" marR="0" lvl="0" indent="0" algn="ctr" rtl="0">
                        <a:spcBef>
                          <a:spcPts val="0"/>
                        </a:spcBef>
                        <a:spcAft>
                          <a:spcPts val="0"/>
                        </a:spcAft>
                        <a:buNone/>
                      </a:pPr>
                      <a:r>
                        <a:rPr lang="en" sz="600">
                          <a:latin typeface="Verdana"/>
                          <a:ea typeface="Verdana"/>
                          <a:cs typeface="Verdana"/>
                          <a:sym typeface="Verdana"/>
                        </a:rPr>
                        <a:t>$4,999</a:t>
                      </a:r>
                      <a:endParaRPr sz="1200" dirty="0">
                        <a:latin typeface="Verdana"/>
                        <a:ea typeface="Verdana"/>
                        <a:cs typeface="Verdana"/>
                        <a:sym typeface="Verdana"/>
                      </a:endParaRPr>
                    </a:p>
                  </a:txBody>
                  <a:tcPr marL="68725" marR="68725" marT="34350" marB="34350"/>
                </a:tc>
                <a:tc>
                  <a:txBody>
                    <a:bodyPr/>
                    <a:lstStyle/>
                    <a:p>
                      <a:pPr marL="0" marR="0" lvl="0" indent="0" algn="l" rtl="0">
                        <a:spcBef>
                          <a:spcPts val="0"/>
                        </a:spcBef>
                        <a:spcAft>
                          <a:spcPts val="0"/>
                        </a:spcAft>
                        <a:buNone/>
                      </a:pPr>
                      <a:r>
                        <a:rPr lang="en" sz="600">
                          <a:latin typeface="Verdana"/>
                          <a:ea typeface="Verdana"/>
                          <a:cs typeface="Verdana"/>
                          <a:sym typeface="Verdana"/>
                        </a:rPr>
                        <a:t>Medium Enterprises </a:t>
                      </a:r>
                      <a:r>
                        <a:rPr lang="en" sz="600" i="0" u="none" strike="noStrike" cap="none">
                          <a:solidFill>
                            <a:srgbClr val="000000"/>
                          </a:solidFill>
                          <a:latin typeface="Verdana"/>
                          <a:ea typeface="Verdana"/>
                          <a:cs typeface="Verdana"/>
                          <a:sym typeface="Verdana"/>
                        </a:rPr>
                        <a:t>(&lt; 250 emp. AND &lt;$50M </a:t>
                      </a:r>
                      <a:r>
                        <a:rPr lang="en" sz="600">
                          <a:latin typeface="Verdana"/>
                          <a:ea typeface="Verdana"/>
                          <a:cs typeface="Verdana"/>
                          <a:sym typeface="Verdana"/>
                        </a:rPr>
                        <a:t>revenue/assets</a:t>
                      </a:r>
                      <a:r>
                        <a:rPr lang="en" sz="600" i="0" u="none" strike="noStrike" cap="none">
                          <a:solidFill>
                            <a:srgbClr val="000000"/>
                          </a:solidFill>
                          <a:latin typeface="Verdana"/>
                          <a:ea typeface="Verdana"/>
                          <a:cs typeface="Verdana"/>
                          <a:sym typeface="Verdana"/>
                        </a:rPr>
                        <a:t>)</a:t>
                      </a:r>
                      <a:endParaRPr sz="600" dirty="0">
                        <a:latin typeface="Verdana"/>
                        <a:ea typeface="Verdana"/>
                        <a:cs typeface="Verdana"/>
                        <a:sym typeface="Verdana"/>
                      </a:endParaRPr>
                    </a:p>
                  </a:txBody>
                  <a:tcPr marL="68725" marR="68725" marT="34350" marB="34350"/>
                </a:tc>
                <a:extLst>
                  <a:ext uri="{0D108BD9-81ED-4DB2-BD59-A6C34878D82A}">
                    <a16:rowId xmlns:a16="http://schemas.microsoft.com/office/drawing/2014/main" val="10004"/>
                  </a:ext>
                </a:extLst>
              </a:tr>
              <a:tr h="163225">
                <a:tc>
                  <a:txBody>
                    <a:bodyPr/>
                    <a:lstStyle/>
                    <a:p>
                      <a:pPr marL="0" marR="0" lvl="0" indent="0" algn="ctr" rtl="0">
                        <a:spcBef>
                          <a:spcPts val="0"/>
                        </a:spcBef>
                        <a:spcAft>
                          <a:spcPts val="0"/>
                        </a:spcAft>
                        <a:buNone/>
                      </a:pPr>
                      <a:r>
                        <a:rPr lang="en" sz="600">
                          <a:latin typeface="Verdana"/>
                          <a:ea typeface="Verdana"/>
                          <a:cs typeface="Verdana"/>
                          <a:sym typeface="Verdana"/>
                        </a:rPr>
                        <a:t>$9,999</a:t>
                      </a:r>
                      <a:endParaRPr sz="1200" dirty="0">
                        <a:latin typeface="Verdana"/>
                        <a:ea typeface="Verdana"/>
                        <a:cs typeface="Verdana"/>
                        <a:sym typeface="Verdana"/>
                      </a:endParaRPr>
                    </a:p>
                  </a:txBody>
                  <a:tcPr marL="68725" marR="68725" marT="34350" marB="34350"/>
                </a:tc>
                <a:tc>
                  <a:txBody>
                    <a:bodyPr/>
                    <a:lstStyle/>
                    <a:p>
                      <a:pPr marL="0" marR="0" lvl="0" indent="0" algn="l" rtl="0">
                        <a:spcBef>
                          <a:spcPts val="0"/>
                        </a:spcBef>
                        <a:spcAft>
                          <a:spcPts val="0"/>
                        </a:spcAft>
                        <a:buNone/>
                      </a:pPr>
                      <a:r>
                        <a:rPr lang="en" sz="600">
                          <a:latin typeface="Verdana"/>
                          <a:ea typeface="Verdana"/>
                          <a:cs typeface="Verdana"/>
                          <a:sym typeface="Verdana"/>
                        </a:rPr>
                        <a:t>Large Enterprises </a:t>
                      </a:r>
                      <a:r>
                        <a:rPr lang="en" sz="600" i="0" u="none" strike="noStrike" cap="none">
                          <a:solidFill>
                            <a:srgbClr val="000000"/>
                          </a:solidFill>
                          <a:latin typeface="Verdana"/>
                          <a:ea typeface="Verdana"/>
                          <a:cs typeface="Verdana"/>
                          <a:sym typeface="Verdana"/>
                        </a:rPr>
                        <a:t>(&gt;250 emp. OR &gt; $50M </a:t>
                      </a:r>
                      <a:r>
                        <a:rPr lang="en" sz="600">
                          <a:latin typeface="Verdana"/>
                          <a:ea typeface="Verdana"/>
                          <a:cs typeface="Verdana"/>
                          <a:sym typeface="Verdana"/>
                        </a:rPr>
                        <a:t>revenue/assets</a:t>
                      </a:r>
                      <a:r>
                        <a:rPr lang="en" sz="600" i="0" u="none" strike="noStrike" cap="none">
                          <a:solidFill>
                            <a:srgbClr val="000000"/>
                          </a:solidFill>
                          <a:latin typeface="Verdana"/>
                          <a:ea typeface="Verdana"/>
                          <a:cs typeface="Verdana"/>
                          <a:sym typeface="Verdana"/>
                        </a:rPr>
                        <a:t>)</a:t>
                      </a:r>
                      <a:endParaRPr sz="600" dirty="0">
                        <a:latin typeface="Verdana"/>
                        <a:ea typeface="Verdana"/>
                        <a:cs typeface="Verdana"/>
                        <a:sym typeface="Verdana"/>
                      </a:endParaRPr>
                    </a:p>
                  </a:txBody>
                  <a:tcPr marL="68725" marR="68725" marT="34350" marB="34350"/>
                </a:tc>
                <a:extLst>
                  <a:ext uri="{0D108BD9-81ED-4DB2-BD59-A6C34878D82A}">
                    <a16:rowId xmlns:a16="http://schemas.microsoft.com/office/drawing/2014/main" val="10005"/>
                  </a:ext>
                </a:extLst>
              </a:tr>
            </a:tbl>
          </a:graphicData>
        </a:graphic>
      </p:graphicFrame>
      <p:sp>
        <p:nvSpPr>
          <p:cNvPr id="266" name="Google Shape;266;p60"/>
          <p:cNvSpPr txBox="1"/>
          <p:nvPr/>
        </p:nvSpPr>
        <p:spPr>
          <a:xfrm>
            <a:off x="4726175" y="4324535"/>
            <a:ext cx="4197300" cy="35391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900" b="1" dirty="0">
                <a:solidFill>
                  <a:srgbClr val="0095C7"/>
                </a:solidFill>
                <a:latin typeface="Verdana"/>
                <a:ea typeface="Verdana"/>
                <a:cs typeface="Verdana"/>
                <a:sym typeface="Verdana"/>
              </a:rPr>
              <a:t>Scaled Membership Dues to Enable Diverse Participation</a:t>
            </a:r>
            <a:r>
              <a:rPr lang="en" sz="1100" b="1" dirty="0">
                <a:solidFill>
                  <a:srgbClr val="0095C7"/>
                </a:solidFill>
                <a:latin typeface="Verdana"/>
                <a:ea typeface="Verdana"/>
                <a:cs typeface="Verdana"/>
                <a:sym typeface="Verdana"/>
              </a:rPr>
              <a:t> </a:t>
            </a:r>
            <a:endParaRPr sz="1100" b="1" dirty="0">
              <a:solidFill>
                <a:srgbClr val="0095C7"/>
              </a:solidFill>
              <a:latin typeface="Verdana"/>
              <a:ea typeface="Verdana"/>
              <a:cs typeface="Verdana"/>
              <a:sym typeface="Verdana"/>
            </a:endParaRPr>
          </a:p>
        </p:txBody>
      </p:sp>
      <p:grpSp>
        <p:nvGrpSpPr>
          <p:cNvPr id="267" name="Google Shape;267;p60"/>
          <p:cNvGrpSpPr/>
          <p:nvPr/>
        </p:nvGrpSpPr>
        <p:grpSpPr>
          <a:xfrm>
            <a:off x="4810515" y="941746"/>
            <a:ext cx="4028620" cy="1876168"/>
            <a:chOff x="2667000" y="1785387"/>
            <a:chExt cx="5955093" cy="2773345"/>
          </a:xfrm>
        </p:grpSpPr>
        <p:sp>
          <p:nvSpPr>
            <p:cNvPr id="268" name="Google Shape;268;p60"/>
            <p:cNvSpPr/>
            <p:nvPr/>
          </p:nvSpPr>
          <p:spPr>
            <a:xfrm>
              <a:off x="4034236" y="3278540"/>
              <a:ext cx="1389300" cy="479700"/>
            </a:xfrm>
            <a:prstGeom prst="upArrow">
              <a:avLst>
                <a:gd name="adj1" fmla="val 68605"/>
                <a:gd name="adj2" fmla="val 48561"/>
              </a:avLst>
            </a:prstGeom>
            <a:solidFill>
              <a:srgbClr val="FFFFEB"/>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500"/>
                <a:buFont typeface="Verdana"/>
                <a:buNone/>
              </a:pPr>
              <a:r>
                <a:rPr lang="en" sz="500" b="1" i="0" u="none" strike="noStrike" cap="none">
                  <a:solidFill>
                    <a:schemeClr val="dk1"/>
                  </a:solidFill>
                  <a:latin typeface="Verdana"/>
                  <a:ea typeface="Verdana"/>
                  <a:cs typeface="Verdana"/>
                  <a:sym typeface="Verdana"/>
                </a:rPr>
                <a:t>Membership Dues</a:t>
              </a:r>
              <a:endParaRPr sz="1400" b="1" i="0" u="none" strike="noStrike" cap="none" dirty="0">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chemeClr val="dk1"/>
                </a:buClr>
                <a:buSzPts val="500"/>
                <a:buFont typeface="Calibri"/>
                <a:buNone/>
              </a:pPr>
              <a:endParaRPr sz="500" b="1" i="0" u="none" strike="noStrike" cap="none" dirty="0">
                <a:solidFill>
                  <a:schemeClr val="dk1"/>
                </a:solidFill>
                <a:latin typeface="Verdana"/>
                <a:ea typeface="Verdana"/>
                <a:cs typeface="Verdana"/>
                <a:sym typeface="Verdana"/>
              </a:endParaRPr>
            </a:p>
          </p:txBody>
        </p:sp>
        <p:sp>
          <p:nvSpPr>
            <p:cNvPr id="269" name="Google Shape;269;p60"/>
            <p:cNvSpPr/>
            <p:nvPr/>
          </p:nvSpPr>
          <p:spPr>
            <a:xfrm>
              <a:off x="5341526" y="2238110"/>
              <a:ext cx="1041900" cy="479700"/>
            </a:xfrm>
            <a:prstGeom prst="upArrow">
              <a:avLst>
                <a:gd name="adj1" fmla="val 68605"/>
                <a:gd name="adj2" fmla="val 48561"/>
              </a:avLst>
            </a:prstGeom>
            <a:solidFill>
              <a:srgbClr val="EEFFCD"/>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500"/>
                <a:buFont typeface="Verdana"/>
                <a:buNone/>
              </a:pPr>
              <a:r>
                <a:rPr lang="en" sz="500" b="1" i="0" u="none" strike="noStrike" cap="none">
                  <a:solidFill>
                    <a:schemeClr val="dk1"/>
                  </a:solidFill>
                  <a:latin typeface="Verdana"/>
                  <a:ea typeface="Verdana"/>
                  <a:cs typeface="Verdana"/>
                  <a:sym typeface="Verdana"/>
                </a:rPr>
                <a:t>Election</a:t>
              </a:r>
              <a:endParaRPr sz="1400" b="1" i="0" u="none" strike="noStrike" cap="none" dirty="0">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chemeClr val="dk1"/>
                </a:buClr>
                <a:buSzPts val="500"/>
                <a:buFont typeface="Calibri"/>
                <a:buNone/>
              </a:pPr>
              <a:endParaRPr sz="500" b="1" i="0" u="none" strike="noStrike" cap="none" dirty="0">
                <a:solidFill>
                  <a:schemeClr val="dk1"/>
                </a:solidFill>
                <a:latin typeface="Verdana"/>
                <a:ea typeface="Verdana"/>
                <a:cs typeface="Verdana"/>
                <a:sym typeface="Verdana"/>
              </a:endParaRPr>
            </a:p>
          </p:txBody>
        </p:sp>
        <p:sp>
          <p:nvSpPr>
            <p:cNvPr id="270" name="Google Shape;270;p60"/>
            <p:cNvSpPr/>
            <p:nvPr/>
          </p:nvSpPr>
          <p:spPr>
            <a:xfrm>
              <a:off x="7234593" y="3980332"/>
              <a:ext cx="1387500" cy="578400"/>
            </a:xfrm>
            <a:prstGeom prst="rect">
              <a:avLst/>
            </a:prstGeom>
            <a:solidFill>
              <a:srgbClr val="FFFFEB"/>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95C7"/>
                </a:buClr>
                <a:buSzPts val="600"/>
                <a:buFont typeface="Verdana"/>
                <a:buNone/>
              </a:pPr>
              <a:r>
                <a:rPr lang="en" sz="600" b="1" i="0" u="none" strike="noStrike" cap="none">
                  <a:solidFill>
                    <a:srgbClr val="0095C7"/>
                  </a:solidFill>
                  <a:latin typeface="Verdana"/>
                  <a:ea typeface="Verdana"/>
                  <a:cs typeface="Verdana"/>
                  <a:sym typeface="Verdana"/>
                </a:rPr>
                <a:t>Domain Groups </a:t>
              </a:r>
              <a:br>
                <a:rPr lang="en" sz="600" b="0" i="0" u="none" strike="noStrike" cap="none">
                  <a:solidFill>
                    <a:schemeClr val="dk1"/>
                  </a:solidFill>
                  <a:latin typeface="Verdana"/>
                  <a:ea typeface="Verdana"/>
                  <a:cs typeface="Verdana"/>
                  <a:sym typeface="Verdana"/>
                </a:rPr>
              </a:br>
              <a:r>
                <a:rPr lang="en" sz="500" b="0" i="0" u="none" strike="noStrike" cap="none">
                  <a:solidFill>
                    <a:schemeClr val="dk1"/>
                  </a:solidFill>
                  <a:latin typeface="Verdana"/>
                  <a:ea typeface="Verdana"/>
                  <a:cs typeface="Verdana"/>
                  <a:sym typeface="Verdana"/>
                </a:rPr>
                <a:t>Any member can propose, lead, and </a:t>
              </a:r>
              <a:endParaRPr sz="1400" b="0"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500"/>
                <a:buFont typeface="Calibri"/>
                <a:buNone/>
              </a:pPr>
              <a:endParaRPr sz="500" b="0" i="0" u="none" strike="noStrike" cap="none" dirty="0">
                <a:solidFill>
                  <a:schemeClr val="dk1"/>
                </a:solidFill>
                <a:latin typeface="Verdana"/>
                <a:ea typeface="Verdana"/>
                <a:cs typeface="Verdana"/>
                <a:sym typeface="Verdana"/>
              </a:endParaRPr>
            </a:p>
          </p:txBody>
        </p:sp>
        <p:sp>
          <p:nvSpPr>
            <p:cNvPr id="271" name="Google Shape;271;p60"/>
            <p:cNvSpPr/>
            <p:nvPr/>
          </p:nvSpPr>
          <p:spPr>
            <a:xfrm>
              <a:off x="7163408" y="3917572"/>
              <a:ext cx="1387500" cy="578400"/>
            </a:xfrm>
            <a:prstGeom prst="rect">
              <a:avLst/>
            </a:prstGeom>
            <a:solidFill>
              <a:srgbClr val="FFFFEB"/>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95C7"/>
                </a:buClr>
                <a:buSzPts val="600"/>
                <a:buFont typeface="Verdana"/>
                <a:buNone/>
              </a:pPr>
              <a:r>
                <a:rPr lang="en" sz="600" b="1" i="0" u="none" strike="noStrike" cap="none">
                  <a:solidFill>
                    <a:srgbClr val="0095C7"/>
                  </a:solidFill>
                  <a:latin typeface="Verdana"/>
                  <a:ea typeface="Verdana"/>
                  <a:cs typeface="Verdana"/>
                  <a:sym typeface="Verdana"/>
                </a:rPr>
                <a:t>Domain Groups </a:t>
              </a:r>
              <a:br>
                <a:rPr lang="en" sz="600" b="0" i="0" u="none" strike="noStrike" cap="none">
                  <a:solidFill>
                    <a:schemeClr val="dk1"/>
                  </a:solidFill>
                  <a:latin typeface="Verdana"/>
                  <a:ea typeface="Verdana"/>
                  <a:cs typeface="Verdana"/>
                  <a:sym typeface="Verdana"/>
                </a:rPr>
              </a:br>
              <a:r>
                <a:rPr lang="en" sz="500" b="0" i="0" u="none" strike="noStrike" cap="none">
                  <a:solidFill>
                    <a:schemeClr val="dk1"/>
                  </a:solidFill>
                  <a:latin typeface="Verdana"/>
                  <a:ea typeface="Verdana"/>
                  <a:cs typeface="Verdana"/>
                  <a:sym typeface="Verdana"/>
                </a:rPr>
                <a:t>Any member can propose, lead, and </a:t>
              </a:r>
              <a:endParaRPr sz="1400" b="0"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500"/>
                <a:buFont typeface="Calibri"/>
                <a:buNone/>
              </a:pPr>
              <a:endParaRPr sz="500" b="0" i="0" u="none" strike="noStrike" cap="none" dirty="0">
                <a:solidFill>
                  <a:schemeClr val="dk1"/>
                </a:solidFill>
                <a:latin typeface="Verdana"/>
                <a:ea typeface="Verdana"/>
                <a:cs typeface="Verdana"/>
                <a:sym typeface="Verdana"/>
              </a:endParaRPr>
            </a:p>
          </p:txBody>
        </p:sp>
        <p:sp>
          <p:nvSpPr>
            <p:cNvPr id="272" name="Google Shape;272;p60"/>
            <p:cNvSpPr/>
            <p:nvPr/>
          </p:nvSpPr>
          <p:spPr>
            <a:xfrm>
              <a:off x="7092224" y="3854811"/>
              <a:ext cx="1387500" cy="578400"/>
            </a:xfrm>
            <a:prstGeom prst="rect">
              <a:avLst/>
            </a:prstGeom>
            <a:solidFill>
              <a:srgbClr val="FFFFEB"/>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95C7"/>
                </a:buClr>
                <a:buSzPts val="600"/>
                <a:buFont typeface="Verdana"/>
                <a:buNone/>
              </a:pPr>
              <a:r>
                <a:rPr lang="en" sz="600" b="1" i="0" u="none" strike="noStrike" cap="none">
                  <a:solidFill>
                    <a:srgbClr val="0095C7"/>
                  </a:solidFill>
                  <a:latin typeface="Verdana"/>
                  <a:ea typeface="Verdana"/>
                  <a:cs typeface="Verdana"/>
                  <a:sym typeface="Verdana"/>
                </a:rPr>
                <a:t>Domain Groups </a:t>
              </a:r>
              <a:br>
                <a:rPr lang="en" sz="600" b="0" i="0" u="none" strike="noStrike" cap="none">
                  <a:solidFill>
                    <a:schemeClr val="dk1"/>
                  </a:solidFill>
                  <a:latin typeface="Verdana"/>
                  <a:ea typeface="Verdana"/>
                  <a:cs typeface="Verdana"/>
                  <a:sym typeface="Verdana"/>
                </a:rPr>
              </a:br>
              <a:r>
                <a:rPr lang="en" sz="500" b="0" i="0" u="none" strike="noStrike" cap="none">
                  <a:solidFill>
                    <a:schemeClr val="dk1"/>
                  </a:solidFill>
                  <a:latin typeface="Verdana"/>
                  <a:ea typeface="Verdana"/>
                  <a:cs typeface="Verdana"/>
                  <a:sym typeface="Verdana"/>
                </a:rPr>
                <a:t>Any member can propose, lead, and </a:t>
              </a:r>
              <a:endParaRPr sz="1400" b="0" i="0" u="none" strike="noStrike" cap="none" dirty="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500"/>
                <a:buFont typeface="Calibri"/>
                <a:buNone/>
              </a:pPr>
              <a:endParaRPr sz="500" b="0" i="0" u="none" strike="noStrike" cap="none" dirty="0">
                <a:solidFill>
                  <a:schemeClr val="dk1"/>
                </a:solidFill>
                <a:latin typeface="Verdana"/>
                <a:ea typeface="Verdana"/>
                <a:cs typeface="Verdana"/>
                <a:sym typeface="Verdana"/>
              </a:endParaRPr>
            </a:p>
          </p:txBody>
        </p:sp>
        <p:sp>
          <p:nvSpPr>
            <p:cNvPr id="273" name="Google Shape;273;p60"/>
            <p:cNvSpPr/>
            <p:nvPr/>
          </p:nvSpPr>
          <p:spPr>
            <a:xfrm>
              <a:off x="3310116" y="2238113"/>
              <a:ext cx="1041900" cy="479700"/>
            </a:xfrm>
            <a:prstGeom prst="upArrow">
              <a:avLst>
                <a:gd name="adj1" fmla="val 68605"/>
                <a:gd name="adj2" fmla="val 48561"/>
              </a:avLst>
            </a:prstGeom>
            <a:solidFill>
              <a:srgbClr val="EEFFCD"/>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500"/>
                <a:buFont typeface="Verdana"/>
                <a:buNone/>
              </a:pPr>
              <a:r>
                <a:rPr lang="en" sz="500" b="1" i="0" u="none" strike="noStrike" cap="none">
                  <a:solidFill>
                    <a:schemeClr val="dk1"/>
                  </a:solidFill>
                  <a:latin typeface="Verdana"/>
                  <a:ea typeface="Verdana"/>
                  <a:cs typeface="Verdana"/>
                  <a:sym typeface="Verdana"/>
                </a:rPr>
                <a:t>Election</a:t>
              </a:r>
              <a:endParaRPr sz="1400" b="1" i="0" u="none" strike="noStrike" cap="none" dirty="0">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chemeClr val="dk1"/>
                </a:buClr>
                <a:buSzPts val="500"/>
                <a:buFont typeface="Calibri"/>
                <a:buNone/>
              </a:pPr>
              <a:endParaRPr sz="500" b="1" i="0" u="none" strike="noStrike" cap="none" dirty="0">
                <a:solidFill>
                  <a:schemeClr val="dk1"/>
                </a:solidFill>
                <a:latin typeface="Verdana"/>
                <a:ea typeface="Verdana"/>
                <a:cs typeface="Verdana"/>
                <a:sym typeface="Verdana"/>
              </a:endParaRPr>
            </a:p>
          </p:txBody>
        </p:sp>
        <p:sp>
          <p:nvSpPr>
            <p:cNvPr id="274" name="Google Shape;274;p60"/>
            <p:cNvSpPr/>
            <p:nvPr/>
          </p:nvSpPr>
          <p:spPr>
            <a:xfrm>
              <a:off x="7366927" y="3318186"/>
              <a:ext cx="530100" cy="573300"/>
            </a:xfrm>
            <a:prstGeom prst="downArrow">
              <a:avLst>
                <a:gd name="adj1" fmla="val 50000"/>
                <a:gd name="adj2" fmla="val 50000"/>
              </a:avLst>
            </a:prstGeom>
            <a:solidFill>
              <a:srgbClr val="EEFFCD"/>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99000"/>
                </a:lnSpc>
                <a:spcBef>
                  <a:spcPts val="0"/>
                </a:spcBef>
                <a:spcAft>
                  <a:spcPts val="0"/>
                </a:spcAft>
                <a:buClr>
                  <a:schemeClr val="dk1"/>
                </a:buClr>
                <a:buSzPts val="1000"/>
                <a:buFont typeface="Calibri"/>
                <a:buNone/>
              </a:pPr>
              <a:endParaRPr sz="1000" b="0" i="0" u="none" strike="noStrike" cap="none" dirty="0">
                <a:solidFill>
                  <a:schemeClr val="lt1"/>
                </a:solidFill>
                <a:latin typeface="Verdana"/>
                <a:ea typeface="Verdana"/>
                <a:cs typeface="Verdana"/>
                <a:sym typeface="Verdana"/>
              </a:endParaRPr>
            </a:p>
          </p:txBody>
        </p:sp>
        <p:sp>
          <p:nvSpPr>
            <p:cNvPr id="275" name="Google Shape;275;p60"/>
            <p:cNvSpPr/>
            <p:nvPr/>
          </p:nvSpPr>
          <p:spPr>
            <a:xfrm rot="-5400000">
              <a:off x="6507467" y="3719904"/>
              <a:ext cx="530100" cy="778200"/>
            </a:xfrm>
            <a:prstGeom prst="downArrow">
              <a:avLst>
                <a:gd name="adj1" fmla="val 50000"/>
                <a:gd name="adj2" fmla="val 50000"/>
              </a:avLst>
            </a:prstGeom>
            <a:solidFill>
              <a:srgbClr val="FFFFEB"/>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99000"/>
                </a:lnSpc>
                <a:spcBef>
                  <a:spcPts val="0"/>
                </a:spcBef>
                <a:spcAft>
                  <a:spcPts val="0"/>
                </a:spcAft>
                <a:buClr>
                  <a:schemeClr val="dk1"/>
                </a:buClr>
                <a:buSzPts val="1000"/>
                <a:buFont typeface="Calibri"/>
                <a:buNone/>
              </a:pPr>
              <a:endParaRPr sz="1000" b="0" i="0" u="none" strike="noStrike" cap="none" dirty="0">
                <a:solidFill>
                  <a:schemeClr val="lt1"/>
                </a:solidFill>
                <a:latin typeface="Verdana"/>
                <a:ea typeface="Verdana"/>
                <a:cs typeface="Verdana"/>
                <a:sym typeface="Verdana"/>
              </a:endParaRPr>
            </a:p>
          </p:txBody>
        </p:sp>
        <p:sp>
          <p:nvSpPr>
            <p:cNvPr id="276" name="Google Shape;276;p60"/>
            <p:cNvSpPr/>
            <p:nvPr/>
          </p:nvSpPr>
          <p:spPr>
            <a:xfrm rot="5400000" flipH="1">
              <a:off x="4789825" y="1793136"/>
              <a:ext cx="530100" cy="573300"/>
            </a:xfrm>
            <a:prstGeom prst="downArrow">
              <a:avLst>
                <a:gd name="adj1" fmla="val 50000"/>
                <a:gd name="adj2" fmla="val 50000"/>
              </a:avLst>
            </a:prstGeom>
            <a:solidFill>
              <a:srgbClr val="FFF3F3"/>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99000"/>
                </a:lnSpc>
                <a:spcBef>
                  <a:spcPts val="0"/>
                </a:spcBef>
                <a:spcAft>
                  <a:spcPts val="0"/>
                </a:spcAft>
                <a:buClr>
                  <a:schemeClr val="dk1"/>
                </a:buClr>
                <a:buSzPts val="1000"/>
                <a:buFont typeface="Calibri"/>
                <a:buNone/>
              </a:pPr>
              <a:endParaRPr sz="1000" b="0" i="0" u="none" strike="noStrike" cap="none" dirty="0">
                <a:solidFill>
                  <a:schemeClr val="lt1"/>
                </a:solidFill>
                <a:latin typeface="Verdana"/>
                <a:ea typeface="Verdana"/>
                <a:cs typeface="Verdana"/>
                <a:sym typeface="Verdana"/>
              </a:endParaRPr>
            </a:p>
          </p:txBody>
        </p:sp>
        <p:sp>
          <p:nvSpPr>
            <p:cNvPr id="277" name="Google Shape;277;p60"/>
            <p:cNvSpPr/>
            <p:nvPr/>
          </p:nvSpPr>
          <p:spPr>
            <a:xfrm rot="-5400000">
              <a:off x="6507470" y="2679551"/>
              <a:ext cx="530100" cy="778200"/>
            </a:xfrm>
            <a:prstGeom prst="downArrow">
              <a:avLst>
                <a:gd name="adj1" fmla="val 50000"/>
                <a:gd name="adj2" fmla="val 50000"/>
              </a:avLst>
            </a:prstGeom>
            <a:solidFill>
              <a:srgbClr val="EEFFCD"/>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99000"/>
                </a:lnSpc>
                <a:spcBef>
                  <a:spcPts val="0"/>
                </a:spcBef>
                <a:spcAft>
                  <a:spcPts val="0"/>
                </a:spcAft>
                <a:buClr>
                  <a:schemeClr val="dk1"/>
                </a:buClr>
                <a:buSzPts val="1000"/>
                <a:buFont typeface="Calibri"/>
                <a:buNone/>
              </a:pPr>
              <a:endParaRPr sz="1000" b="0" i="0" u="none" strike="noStrike" cap="none" dirty="0">
                <a:solidFill>
                  <a:schemeClr val="lt1"/>
                </a:solidFill>
                <a:latin typeface="Verdana"/>
                <a:ea typeface="Verdana"/>
                <a:cs typeface="Verdana"/>
                <a:sym typeface="Verdana"/>
              </a:endParaRPr>
            </a:p>
          </p:txBody>
        </p:sp>
        <p:sp>
          <p:nvSpPr>
            <p:cNvPr id="278" name="Google Shape;278;p60"/>
            <p:cNvSpPr/>
            <p:nvPr/>
          </p:nvSpPr>
          <p:spPr>
            <a:xfrm>
              <a:off x="2667001" y="2623275"/>
              <a:ext cx="4062900" cy="800700"/>
            </a:xfrm>
            <a:prstGeom prst="rect">
              <a:avLst/>
            </a:prstGeom>
            <a:solidFill>
              <a:srgbClr val="EEFFCD"/>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10000"/>
                </a:lnSpc>
                <a:spcBef>
                  <a:spcPts val="0"/>
                </a:spcBef>
                <a:spcAft>
                  <a:spcPts val="0"/>
                </a:spcAft>
                <a:buClr>
                  <a:srgbClr val="0095C7"/>
                </a:buClr>
                <a:buSzPts val="900"/>
                <a:buFont typeface="Verdana"/>
                <a:buNone/>
              </a:pPr>
              <a:r>
                <a:rPr lang="en" sz="900" b="1" i="0" u="none" strike="noStrike" cap="none">
                  <a:solidFill>
                    <a:srgbClr val="0095C7"/>
                  </a:solidFill>
                  <a:latin typeface="Verdana"/>
                  <a:ea typeface="Verdana"/>
                  <a:cs typeface="Verdana"/>
                  <a:sym typeface="Verdana"/>
                </a:rPr>
                <a:t>Principal Members (Paid)</a:t>
              </a:r>
              <a:endParaRPr sz="800" b="1" i="0" u="none" strike="noStrike" cap="none" dirty="0">
                <a:solidFill>
                  <a:srgbClr val="0095C7"/>
                </a:solidFill>
                <a:latin typeface="Verdana"/>
                <a:ea typeface="Verdana"/>
                <a:cs typeface="Verdana"/>
                <a:sym typeface="Verdana"/>
              </a:endParaRPr>
            </a:p>
            <a:p>
              <a:pPr marL="0" marR="0" lvl="0" indent="0" algn="ctr" rtl="0">
                <a:lnSpc>
                  <a:spcPct val="110000"/>
                </a:lnSpc>
                <a:spcBef>
                  <a:spcPts val="0"/>
                </a:spcBef>
                <a:spcAft>
                  <a:spcPts val="0"/>
                </a:spcAft>
                <a:buClr>
                  <a:schemeClr val="dk1"/>
                </a:buClr>
                <a:buSzPts val="500"/>
                <a:buFont typeface="Verdana"/>
                <a:buNone/>
              </a:pPr>
              <a:r>
                <a:rPr lang="en" sz="500" b="0" i="0" u="none" strike="noStrike" cap="none">
                  <a:solidFill>
                    <a:schemeClr val="dk1"/>
                  </a:solidFill>
                  <a:latin typeface="Verdana"/>
                  <a:ea typeface="Verdana"/>
                  <a:cs typeface="Verdana"/>
                  <a:sym typeface="Verdana"/>
                </a:rPr>
                <a:t>Nominate to stand for Board or Standards Body Advisory Panel elections</a:t>
              </a:r>
              <a:endParaRPr sz="500" b="0" i="0" u="none" strike="noStrike" cap="none" dirty="0">
                <a:solidFill>
                  <a:schemeClr val="dk1"/>
                </a:solidFill>
                <a:latin typeface="Verdana"/>
                <a:ea typeface="Verdana"/>
                <a:cs typeface="Verdana"/>
                <a:sym typeface="Verdana"/>
              </a:endParaRPr>
            </a:p>
            <a:p>
              <a:pPr marL="0" marR="0" lvl="0" indent="0" algn="ctr" rtl="0">
                <a:lnSpc>
                  <a:spcPct val="110000"/>
                </a:lnSpc>
                <a:spcBef>
                  <a:spcPts val="0"/>
                </a:spcBef>
                <a:spcAft>
                  <a:spcPts val="0"/>
                </a:spcAft>
                <a:buClr>
                  <a:schemeClr val="dk1"/>
                </a:buClr>
                <a:buSzPts val="500"/>
                <a:buFont typeface="Verdana"/>
                <a:buNone/>
              </a:pPr>
              <a:r>
                <a:rPr lang="en" sz="500" b="0" i="0" u="none" strike="noStrike" cap="none">
                  <a:solidFill>
                    <a:schemeClr val="dk1"/>
                  </a:solidFill>
                  <a:latin typeface="Verdana"/>
                  <a:ea typeface="Verdana"/>
                  <a:cs typeface="Verdana"/>
                  <a:sym typeface="Verdana"/>
                </a:rPr>
                <a:t>Voting participation in plenary meetings and elections</a:t>
              </a:r>
              <a:endParaRPr sz="500" b="0" i="0" u="none" strike="noStrike" cap="none" dirty="0">
                <a:solidFill>
                  <a:schemeClr val="dk1"/>
                </a:solidFill>
                <a:latin typeface="Verdana"/>
                <a:ea typeface="Verdana"/>
                <a:cs typeface="Verdana"/>
                <a:sym typeface="Verdana"/>
              </a:endParaRPr>
            </a:p>
            <a:p>
              <a:pPr marL="0" marR="0" lvl="0" indent="0" algn="ctr" rtl="0">
                <a:lnSpc>
                  <a:spcPct val="110000"/>
                </a:lnSpc>
                <a:spcBef>
                  <a:spcPts val="0"/>
                </a:spcBef>
                <a:spcAft>
                  <a:spcPts val="0"/>
                </a:spcAft>
                <a:buClr>
                  <a:schemeClr val="dk1"/>
                </a:buClr>
                <a:buSzPts val="500"/>
                <a:buFont typeface="Verdana"/>
                <a:buNone/>
              </a:pPr>
              <a:r>
                <a:rPr lang="en" sz="500" b="0" i="0" u="none" strike="noStrike" cap="none">
                  <a:solidFill>
                    <a:schemeClr val="dk1"/>
                  </a:solidFill>
                  <a:latin typeface="Verdana"/>
                  <a:ea typeface="Verdana"/>
                  <a:cs typeface="Verdana"/>
                  <a:sym typeface="Verdana"/>
                </a:rPr>
                <a:t>Full Domain Group participation and voting rights</a:t>
              </a:r>
              <a:endParaRPr sz="500" b="0" i="0" u="none" strike="noStrike" cap="none" dirty="0">
                <a:solidFill>
                  <a:schemeClr val="dk1"/>
                </a:solidFill>
                <a:latin typeface="Verdana"/>
                <a:ea typeface="Verdana"/>
                <a:cs typeface="Verdana"/>
                <a:sym typeface="Verdana"/>
              </a:endParaRPr>
            </a:p>
            <a:p>
              <a:pPr marL="0" marR="0" lvl="0" indent="0" algn="ctr" rtl="0">
                <a:lnSpc>
                  <a:spcPct val="110000"/>
                </a:lnSpc>
                <a:spcBef>
                  <a:spcPts val="0"/>
                </a:spcBef>
                <a:spcAft>
                  <a:spcPts val="0"/>
                </a:spcAft>
                <a:buClr>
                  <a:schemeClr val="dk1"/>
                </a:buClr>
                <a:buSzPts val="500"/>
                <a:buFont typeface="Verdana"/>
                <a:buNone/>
              </a:pPr>
              <a:r>
                <a:rPr lang="en" sz="500" b="0" i="0" u="none" strike="noStrike" cap="none">
                  <a:solidFill>
                    <a:schemeClr val="dk1"/>
                  </a:solidFill>
                  <a:latin typeface="Verdana"/>
                  <a:ea typeface="Verdana"/>
                  <a:cs typeface="Verdana"/>
                  <a:sym typeface="Verdana"/>
                </a:rPr>
                <a:t>Priority participation in Forum outreach and marketing</a:t>
              </a:r>
              <a:endParaRPr sz="500" b="0" i="0" u="none" strike="noStrike" cap="none" dirty="0">
                <a:solidFill>
                  <a:schemeClr val="dk1"/>
                </a:solidFill>
                <a:latin typeface="Verdana"/>
                <a:ea typeface="Verdana"/>
                <a:cs typeface="Verdana"/>
                <a:sym typeface="Verdana"/>
              </a:endParaRPr>
            </a:p>
          </p:txBody>
        </p:sp>
        <p:sp>
          <p:nvSpPr>
            <p:cNvPr id="279" name="Google Shape;279;p60"/>
            <p:cNvSpPr/>
            <p:nvPr/>
          </p:nvSpPr>
          <p:spPr>
            <a:xfrm>
              <a:off x="5172443" y="1785389"/>
              <a:ext cx="3219900" cy="588600"/>
            </a:xfrm>
            <a:prstGeom prst="rect">
              <a:avLst/>
            </a:prstGeom>
            <a:solidFill>
              <a:srgbClr val="FFF3F3"/>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0095C7"/>
                </a:buClr>
                <a:buSzPts val="1000"/>
                <a:buFont typeface="Verdana"/>
                <a:buNone/>
              </a:pPr>
              <a:r>
                <a:rPr lang="en" sz="1000" b="1" i="0" u="none" strike="noStrike" cap="none">
                  <a:solidFill>
                    <a:srgbClr val="0095C7"/>
                  </a:solidFill>
                  <a:latin typeface="Verdana"/>
                  <a:ea typeface="Verdana"/>
                  <a:cs typeface="Verdana"/>
                  <a:sym typeface="Verdana"/>
                </a:rPr>
                <a:t>Advisory Panel</a:t>
              </a:r>
              <a:br>
                <a:rPr lang="en" sz="800" b="0" i="0" u="none" strike="noStrike" cap="none">
                  <a:solidFill>
                    <a:schemeClr val="dk1"/>
                  </a:solidFill>
                  <a:latin typeface="Verdana"/>
                  <a:ea typeface="Verdana"/>
                  <a:cs typeface="Verdana"/>
                  <a:sym typeface="Verdana"/>
                </a:rPr>
              </a:br>
              <a:r>
                <a:rPr lang="en" sz="500" b="0" i="0" u="none" strike="noStrike" cap="none">
                  <a:solidFill>
                    <a:schemeClr val="dk1"/>
                  </a:solidFill>
                  <a:latin typeface="Verdana"/>
                  <a:ea typeface="Verdana"/>
                  <a:cs typeface="Verdana"/>
                  <a:sym typeface="Verdana"/>
                </a:rPr>
                <a:t>Open to standards-related organizations</a:t>
              </a:r>
              <a:endParaRPr sz="1400" b="0" i="0" u="none" strike="noStrike" cap="none" dirty="0">
                <a:solidFill>
                  <a:schemeClr val="dk1"/>
                </a:solidFill>
                <a:latin typeface="Calibri"/>
                <a:ea typeface="Calibri"/>
                <a:cs typeface="Calibri"/>
                <a:sym typeface="Calibri"/>
              </a:endParaRPr>
            </a:p>
            <a:p>
              <a:pPr marL="0" marR="0" lvl="0" indent="0" algn="ctr" rtl="0">
                <a:lnSpc>
                  <a:spcPct val="110000"/>
                </a:lnSpc>
                <a:spcBef>
                  <a:spcPts val="0"/>
                </a:spcBef>
                <a:spcAft>
                  <a:spcPts val="0"/>
                </a:spcAft>
                <a:buClr>
                  <a:schemeClr val="dk1"/>
                </a:buClr>
                <a:buSzPts val="500"/>
                <a:buFont typeface="Verdana"/>
                <a:buNone/>
              </a:pPr>
              <a:r>
                <a:rPr lang="en" sz="500" b="0" i="0" u="none" strike="noStrike" cap="none">
                  <a:solidFill>
                    <a:schemeClr val="dk1"/>
                  </a:solidFill>
                  <a:latin typeface="Verdana"/>
                  <a:ea typeface="Verdana"/>
                  <a:cs typeface="Verdana"/>
                  <a:sym typeface="Verdana"/>
                </a:rPr>
                <a:t>Non-voting Board meeting participation </a:t>
              </a:r>
              <a:endParaRPr sz="1400" b="0" i="0" u="none" strike="noStrike" cap="none" dirty="0">
                <a:solidFill>
                  <a:schemeClr val="dk1"/>
                </a:solidFill>
                <a:latin typeface="Calibri"/>
                <a:ea typeface="Calibri"/>
                <a:cs typeface="Calibri"/>
                <a:sym typeface="Calibri"/>
              </a:endParaRPr>
            </a:p>
          </p:txBody>
        </p:sp>
        <p:sp>
          <p:nvSpPr>
            <p:cNvPr id="280" name="Google Shape;280;p60"/>
            <p:cNvSpPr/>
            <p:nvPr/>
          </p:nvSpPr>
          <p:spPr>
            <a:xfrm>
              <a:off x="2667000" y="3739800"/>
              <a:ext cx="4057200" cy="683100"/>
            </a:xfrm>
            <a:prstGeom prst="rect">
              <a:avLst/>
            </a:prstGeom>
            <a:solidFill>
              <a:srgbClr val="FFFFEB"/>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0095C7"/>
                </a:buClr>
                <a:buSzPts val="900"/>
                <a:buFont typeface="Verdana"/>
                <a:buNone/>
              </a:pPr>
              <a:r>
                <a:rPr lang="en" sz="900" b="1" i="0" u="none" strike="noStrike" cap="none">
                  <a:solidFill>
                    <a:srgbClr val="0095C7"/>
                  </a:solidFill>
                  <a:latin typeface="Verdana"/>
                  <a:ea typeface="Verdana"/>
                  <a:cs typeface="Verdana"/>
                  <a:sym typeface="Verdana"/>
                </a:rPr>
                <a:t>Participant Members (Free)</a:t>
              </a:r>
              <a:endParaRPr sz="800" b="1" i="0" u="none" strike="noStrike" cap="none" dirty="0">
                <a:solidFill>
                  <a:srgbClr val="0095C7"/>
                </a:solidFill>
                <a:latin typeface="Verdana"/>
                <a:ea typeface="Verdana"/>
                <a:cs typeface="Verdana"/>
                <a:sym typeface="Verdana"/>
              </a:endParaRPr>
            </a:p>
            <a:p>
              <a:pPr marL="0" marR="0" lvl="0" indent="0" algn="ctr" rtl="0">
                <a:lnSpc>
                  <a:spcPct val="110000"/>
                </a:lnSpc>
                <a:spcBef>
                  <a:spcPts val="0"/>
                </a:spcBef>
                <a:spcAft>
                  <a:spcPts val="0"/>
                </a:spcAft>
                <a:buClr>
                  <a:schemeClr val="dk1"/>
                </a:buClr>
                <a:buSzPts val="500"/>
                <a:buFont typeface="Verdana"/>
                <a:buNone/>
              </a:pPr>
              <a:r>
                <a:rPr lang="en" sz="500" b="0" i="0" u="none" strike="noStrike" cap="none">
                  <a:solidFill>
                    <a:schemeClr val="dk1"/>
                  </a:solidFill>
                  <a:latin typeface="Verdana"/>
                  <a:ea typeface="Verdana"/>
                  <a:cs typeface="Verdana"/>
                  <a:sym typeface="Verdana"/>
                </a:rPr>
                <a:t>Non-voting participation in plenary meetings</a:t>
              </a:r>
              <a:endParaRPr sz="1400" b="0" i="0" u="none" strike="noStrike" cap="none" dirty="0">
                <a:solidFill>
                  <a:schemeClr val="dk1"/>
                </a:solidFill>
                <a:latin typeface="Verdana"/>
                <a:ea typeface="Verdana"/>
                <a:cs typeface="Verdana"/>
                <a:sym typeface="Verdana"/>
              </a:endParaRPr>
            </a:p>
            <a:p>
              <a:pPr marL="0" marR="0" lvl="0" indent="0" algn="ctr" rtl="0">
                <a:lnSpc>
                  <a:spcPct val="110000"/>
                </a:lnSpc>
                <a:spcBef>
                  <a:spcPts val="0"/>
                </a:spcBef>
                <a:spcAft>
                  <a:spcPts val="0"/>
                </a:spcAft>
                <a:buClr>
                  <a:schemeClr val="dk1"/>
                </a:buClr>
                <a:buSzPts val="500"/>
                <a:buFont typeface="Verdana"/>
                <a:buNone/>
              </a:pPr>
              <a:r>
                <a:rPr lang="en" sz="500" b="0" i="0" u="none" strike="noStrike" cap="none">
                  <a:solidFill>
                    <a:schemeClr val="dk1"/>
                  </a:solidFill>
                  <a:latin typeface="Verdana"/>
                  <a:ea typeface="Verdana"/>
                  <a:cs typeface="Verdana"/>
                  <a:sym typeface="Verdana"/>
                </a:rPr>
                <a:t>Full Domain Group participation and voting rights</a:t>
              </a:r>
              <a:endParaRPr sz="1400" b="0" i="0" u="none" strike="noStrike" cap="none" dirty="0">
                <a:solidFill>
                  <a:schemeClr val="dk1"/>
                </a:solidFill>
                <a:latin typeface="Verdana"/>
                <a:ea typeface="Verdana"/>
                <a:cs typeface="Verdana"/>
                <a:sym typeface="Verdana"/>
              </a:endParaRPr>
            </a:p>
            <a:p>
              <a:pPr marL="0" marR="0" lvl="0" indent="0" algn="ctr" rtl="0">
                <a:lnSpc>
                  <a:spcPct val="110000"/>
                </a:lnSpc>
                <a:spcBef>
                  <a:spcPts val="0"/>
                </a:spcBef>
                <a:spcAft>
                  <a:spcPts val="0"/>
                </a:spcAft>
                <a:buClr>
                  <a:schemeClr val="dk1"/>
                </a:buClr>
                <a:buSzPts val="500"/>
                <a:buFont typeface="Verdana"/>
                <a:buNone/>
              </a:pPr>
              <a:r>
                <a:rPr lang="en" sz="500" b="0" i="0" u="none" strike="noStrike" cap="none">
                  <a:solidFill>
                    <a:schemeClr val="dk1"/>
                  </a:solidFill>
                  <a:latin typeface="Verdana"/>
                  <a:ea typeface="Verdana"/>
                  <a:cs typeface="Verdana"/>
                  <a:sym typeface="Verdana"/>
                </a:rPr>
                <a:t>Participate in Forum outreach and marketing</a:t>
              </a:r>
              <a:endParaRPr sz="1400" b="0" i="0" u="none" strike="noStrike" cap="none" dirty="0">
                <a:solidFill>
                  <a:schemeClr val="dk1"/>
                </a:solidFill>
                <a:latin typeface="Verdana"/>
                <a:ea typeface="Verdana"/>
                <a:cs typeface="Verdana"/>
                <a:sym typeface="Verdana"/>
              </a:endParaRPr>
            </a:p>
          </p:txBody>
        </p:sp>
        <p:sp>
          <p:nvSpPr>
            <p:cNvPr id="281" name="Google Shape;281;p60"/>
            <p:cNvSpPr/>
            <p:nvPr/>
          </p:nvSpPr>
          <p:spPr>
            <a:xfrm>
              <a:off x="7004962" y="2623275"/>
              <a:ext cx="1389300" cy="800700"/>
            </a:xfrm>
            <a:prstGeom prst="rect">
              <a:avLst/>
            </a:prstGeom>
            <a:solidFill>
              <a:srgbClr val="EEFFCD"/>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0095C7"/>
                </a:buClr>
                <a:buSzPts val="700"/>
                <a:buFont typeface="Verdana"/>
                <a:buNone/>
              </a:pPr>
              <a:r>
                <a:rPr lang="en" sz="700" b="1" i="0" u="none" strike="noStrike" cap="none">
                  <a:solidFill>
                    <a:srgbClr val="0095C7"/>
                  </a:solidFill>
                  <a:latin typeface="Verdana"/>
                  <a:ea typeface="Verdana"/>
                  <a:cs typeface="Verdana"/>
                  <a:sym typeface="Verdana"/>
                </a:rPr>
                <a:t>Oversight Committee</a:t>
              </a:r>
              <a:r>
                <a:rPr lang="en" sz="600" b="1" i="0" u="none" strike="noStrike" cap="none">
                  <a:solidFill>
                    <a:srgbClr val="0095C7"/>
                  </a:solidFill>
                  <a:latin typeface="Verdana"/>
                  <a:ea typeface="Verdana"/>
                  <a:cs typeface="Verdana"/>
                  <a:sym typeface="Verdana"/>
                </a:rPr>
                <a:t> </a:t>
              </a:r>
              <a:br>
                <a:rPr lang="en" sz="600" b="0" i="0" u="none" strike="noStrike" cap="none">
                  <a:solidFill>
                    <a:schemeClr val="dk1"/>
                  </a:solidFill>
                  <a:latin typeface="Verdana"/>
                  <a:ea typeface="Verdana"/>
                  <a:cs typeface="Verdana"/>
                  <a:sym typeface="Verdana"/>
                </a:rPr>
              </a:br>
              <a:r>
                <a:rPr lang="en" sz="500" b="0" i="0" u="none" strike="noStrike" cap="none">
                  <a:solidFill>
                    <a:schemeClr val="dk1"/>
                  </a:solidFill>
                  <a:latin typeface="Verdana"/>
                  <a:ea typeface="Verdana"/>
                  <a:cs typeface="Verdana"/>
                  <a:sym typeface="Verdana"/>
                </a:rPr>
                <a:t>Voting to manage Domain Group Pipeline</a:t>
              </a:r>
              <a:endParaRPr sz="1400" b="0" i="0" u="none" strike="noStrike" cap="none" dirty="0">
                <a:solidFill>
                  <a:schemeClr val="dk1"/>
                </a:solidFill>
                <a:latin typeface="Calibri"/>
                <a:ea typeface="Calibri"/>
                <a:cs typeface="Calibri"/>
                <a:sym typeface="Calibri"/>
              </a:endParaRPr>
            </a:p>
          </p:txBody>
        </p:sp>
        <p:sp>
          <p:nvSpPr>
            <p:cNvPr id="282" name="Google Shape;282;p60"/>
            <p:cNvSpPr/>
            <p:nvPr/>
          </p:nvSpPr>
          <p:spPr>
            <a:xfrm>
              <a:off x="7021040" y="3778112"/>
              <a:ext cx="1387500" cy="578400"/>
            </a:xfrm>
            <a:prstGeom prst="rect">
              <a:avLst/>
            </a:prstGeom>
            <a:solidFill>
              <a:srgbClr val="FFFFEB"/>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95C7"/>
                </a:buClr>
                <a:buSzPts val="600"/>
                <a:buFont typeface="Verdana"/>
                <a:buNone/>
              </a:pPr>
              <a:r>
                <a:rPr lang="en" sz="600" b="1" i="0" u="none" strike="noStrike" cap="none">
                  <a:solidFill>
                    <a:srgbClr val="0095C7"/>
                  </a:solidFill>
                  <a:latin typeface="Verdana"/>
                  <a:ea typeface="Verdana"/>
                  <a:cs typeface="Verdana"/>
                  <a:sym typeface="Verdana"/>
                </a:rPr>
                <a:t>Domain Groups </a:t>
              </a:r>
              <a:br>
                <a:rPr lang="en" sz="600" b="0" i="0" u="none" strike="noStrike" cap="none">
                  <a:solidFill>
                    <a:schemeClr val="dk1"/>
                  </a:solidFill>
                  <a:latin typeface="Verdana"/>
                  <a:ea typeface="Verdana"/>
                  <a:cs typeface="Verdana"/>
                  <a:sym typeface="Verdana"/>
                </a:rPr>
              </a:br>
              <a:r>
                <a:rPr lang="en" sz="500" b="0" i="0" u="none" strike="noStrike" cap="none">
                  <a:solidFill>
                    <a:schemeClr val="dk1"/>
                  </a:solidFill>
                  <a:latin typeface="Verdana"/>
                  <a:ea typeface="Verdana"/>
                  <a:cs typeface="Verdana"/>
                  <a:sym typeface="Verdana"/>
                </a:rPr>
                <a:t>Any member can propose, lead, and participate</a:t>
              </a:r>
              <a:endParaRPr sz="1400" b="0" i="0" u="none" strike="noStrike" cap="none" dirty="0">
                <a:solidFill>
                  <a:schemeClr val="dk1"/>
                </a:solidFill>
                <a:latin typeface="Calibri"/>
                <a:ea typeface="Calibri"/>
                <a:cs typeface="Calibri"/>
                <a:sym typeface="Calibri"/>
              </a:endParaRPr>
            </a:p>
          </p:txBody>
        </p:sp>
        <p:sp>
          <p:nvSpPr>
            <p:cNvPr id="283" name="Google Shape;283;p60"/>
            <p:cNvSpPr/>
            <p:nvPr/>
          </p:nvSpPr>
          <p:spPr>
            <a:xfrm>
              <a:off x="2667000" y="1785387"/>
              <a:ext cx="2241000" cy="588600"/>
            </a:xfrm>
            <a:prstGeom prst="rect">
              <a:avLst/>
            </a:prstGeom>
            <a:solidFill>
              <a:srgbClr val="FFF3F3"/>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Clr>
                  <a:srgbClr val="0095C7"/>
                </a:buClr>
                <a:buSzPts val="1000"/>
                <a:buFont typeface="Verdana"/>
                <a:buNone/>
              </a:pPr>
              <a:r>
                <a:rPr lang="en" sz="1000" b="1" i="0" u="none" strike="noStrike" cap="none">
                  <a:solidFill>
                    <a:srgbClr val="0095C7"/>
                  </a:solidFill>
                  <a:latin typeface="Verdana"/>
                  <a:ea typeface="Verdana"/>
                  <a:cs typeface="Verdana"/>
                  <a:sym typeface="Verdana"/>
                </a:rPr>
                <a:t>Board</a:t>
              </a:r>
              <a:br>
                <a:rPr lang="en" sz="800" b="0" i="0" u="none" strike="noStrike" cap="none">
                  <a:solidFill>
                    <a:schemeClr val="dk1"/>
                  </a:solidFill>
                  <a:latin typeface="Verdana"/>
                  <a:ea typeface="Verdana"/>
                  <a:cs typeface="Verdana"/>
                  <a:sym typeface="Verdana"/>
                </a:rPr>
              </a:br>
              <a:r>
                <a:rPr lang="en" sz="500" b="0" i="0" u="none" strike="noStrike" cap="none">
                  <a:solidFill>
                    <a:schemeClr val="dk1"/>
                  </a:solidFill>
                  <a:latin typeface="Verdana"/>
                  <a:ea typeface="Verdana"/>
                  <a:cs typeface="Verdana"/>
                  <a:sym typeface="Verdana"/>
                </a:rPr>
                <a:t>Directors serve </a:t>
              </a:r>
              <a:br>
                <a:rPr lang="en" sz="500" b="0" i="0" u="none" strike="noStrike" cap="none">
                  <a:solidFill>
                    <a:schemeClr val="dk1"/>
                  </a:solidFill>
                  <a:latin typeface="Verdana"/>
                  <a:ea typeface="Verdana"/>
                  <a:cs typeface="Verdana"/>
                  <a:sym typeface="Verdana"/>
                </a:rPr>
              </a:br>
              <a:r>
                <a:rPr lang="en" sz="500" b="0" i="0" u="none" strike="noStrike" cap="none">
                  <a:solidFill>
                    <a:schemeClr val="dk1"/>
                  </a:solidFill>
                  <a:latin typeface="Verdana"/>
                  <a:ea typeface="Verdana"/>
                  <a:cs typeface="Verdana"/>
                  <a:sym typeface="Verdana"/>
                </a:rPr>
                <a:t>two-year terms </a:t>
              </a:r>
              <a:endParaRPr sz="1400" b="0" i="0" u="none" strike="noStrike" cap="none" dirty="0">
                <a:solidFill>
                  <a:schemeClr val="dk1"/>
                </a:solidFill>
                <a:latin typeface="Calibri"/>
                <a:ea typeface="Calibri"/>
                <a:cs typeface="Calibri"/>
                <a:sym typeface="Calibri"/>
              </a:endParaRPr>
            </a:p>
          </p:txBody>
        </p:sp>
      </p:grpSp>
      <p:sp>
        <p:nvSpPr>
          <p:cNvPr id="6" name="TextBox 5">
            <a:extLst>
              <a:ext uri="{FF2B5EF4-FFF2-40B4-BE49-F238E27FC236}">
                <a16:creationId xmlns:a16="http://schemas.microsoft.com/office/drawing/2014/main" id="{92C43D54-C0D7-8CF0-C0A0-69794B73E0F3}"/>
              </a:ext>
            </a:extLst>
          </p:cNvPr>
          <p:cNvSpPr txBox="1"/>
          <p:nvPr/>
        </p:nvSpPr>
        <p:spPr>
          <a:xfrm>
            <a:off x="370404" y="734485"/>
            <a:ext cx="4082062" cy="3708772"/>
          </a:xfrm>
          <a:prstGeom prst="rect">
            <a:avLst/>
          </a:prstGeom>
          <a:noFill/>
        </p:spPr>
        <p:txBody>
          <a:bodyPr wrap="square" rtlCol="0">
            <a:spAutoFit/>
          </a:bodyPr>
          <a:lstStyle/>
          <a:p>
            <a:pPr marL="117475" indent="-117475">
              <a:lnSpc>
                <a:spcPct val="110000"/>
              </a:lnSpc>
              <a:spcBef>
                <a:spcPts val="500"/>
              </a:spcBef>
              <a:buClr>
                <a:srgbClr val="0095C7"/>
              </a:buClr>
              <a:buSzPts val="1200"/>
              <a:buFont typeface="Wingdings" panose="05000000000000000000" pitchFamily="2" charset="2"/>
              <a:buChar char="§"/>
            </a:pPr>
            <a:r>
              <a:rPr lang="en-US" sz="1200" dirty="0">
                <a:latin typeface="Verdana" panose="020B0604030504040204" pitchFamily="34" charset="0"/>
                <a:ea typeface="Verdana" panose="020B0604030504040204" pitchFamily="34" charset="0"/>
              </a:rPr>
              <a:t>Participant Membership is free</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For access to Domain Group activities</a:t>
            </a:r>
          </a:p>
          <a:p>
            <a:pPr marL="117475" lvl="0" indent="-117475">
              <a:lnSpc>
                <a:spcPct val="110000"/>
              </a:lnSpc>
              <a:spcBef>
                <a:spcPts val="500"/>
              </a:spcBef>
              <a:buClr>
                <a:srgbClr val="0095C7"/>
              </a:buClr>
              <a:buSzPts val="1200"/>
              <a:buFont typeface="Wingdings" panose="05000000000000000000" pitchFamily="2" charset="2"/>
              <a:buChar char="§"/>
            </a:pPr>
            <a:r>
              <a:rPr lang="en-US" sz="1200" dirty="0">
                <a:latin typeface="Verdana" panose="020B0604030504040204" pitchFamily="34" charset="0"/>
                <a:ea typeface="Verdana" panose="020B0604030504040204" pitchFamily="34" charset="0"/>
              </a:rPr>
              <a:t>No NDA or patent licensing obligations</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All Forum-generated materials publicly available</a:t>
            </a:r>
          </a:p>
          <a:p>
            <a:pPr marL="117475" indent="-117475">
              <a:lnSpc>
                <a:spcPct val="110000"/>
              </a:lnSpc>
              <a:spcBef>
                <a:spcPts val="500"/>
              </a:spcBef>
              <a:buClr>
                <a:srgbClr val="0095C7"/>
              </a:buClr>
              <a:buSzPts val="1200"/>
              <a:buFont typeface="Wingdings" panose="05000000000000000000" pitchFamily="2" charset="2"/>
              <a:buChar char="§"/>
            </a:pPr>
            <a:r>
              <a:rPr lang="en-US" sz="1200" dirty="0">
                <a:latin typeface="Verdana" panose="020B0604030504040204" pitchFamily="34" charset="0"/>
                <a:ea typeface="Verdana" panose="020B0604030504040204" pitchFamily="34" charset="0"/>
              </a:rPr>
              <a:t>Principal Members play a significant role in Forum Governance and operations</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Eligibility to stand and vote in elections to the Board of Directors and Advisory Panels</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Participate and voting rights in Oversight Committee which manages Domain Groups</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Voting rights in plenary meetings</a:t>
            </a:r>
          </a:p>
          <a:p>
            <a:pPr marL="117475" lvl="0" indent="-117475">
              <a:lnSpc>
                <a:spcPct val="110000"/>
              </a:lnSpc>
              <a:spcBef>
                <a:spcPts val="500"/>
              </a:spcBef>
              <a:buClr>
                <a:srgbClr val="0095C7"/>
              </a:buClr>
              <a:buSzPts val="1200"/>
              <a:buFont typeface="Wingdings" panose="05000000000000000000" pitchFamily="2" charset="2"/>
              <a:buChar char="§"/>
            </a:pPr>
            <a:r>
              <a:rPr lang="en-US" sz="1200" dirty="0">
                <a:latin typeface="Verdana" panose="020B0604030504040204" pitchFamily="34" charset="0"/>
                <a:ea typeface="Verdana" panose="020B0604030504040204" pitchFamily="34" charset="0"/>
              </a:rPr>
              <a:t>Principal Member Benefits</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Influence the strategic direction and priority of Forum projects</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Priority inclusion in the Member Directory</a:t>
            </a:r>
          </a:p>
          <a:p>
            <a:pPr marL="398463" lvl="1" indent="-115888">
              <a:lnSpc>
                <a:spcPct val="105000"/>
              </a:lnSpc>
              <a:spcBef>
                <a:spcPts val="200"/>
              </a:spcBef>
              <a:buClr>
                <a:srgbClr val="0095C7"/>
              </a:buClr>
              <a:buSzPts val="1050"/>
              <a:buFont typeface="Wingdings" panose="05000000000000000000" pitchFamily="2" charset="2"/>
              <a:buChar char="§"/>
            </a:pPr>
            <a:r>
              <a:rPr lang="en-US" sz="1050" dirty="0">
                <a:latin typeface="Verdana" panose="020B0604030504040204" pitchFamily="34" charset="0"/>
                <a:ea typeface="Verdana" panose="020B0604030504040204" pitchFamily="34" charset="0"/>
              </a:rPr>
              <a:t>Priority participation in seminars and webinars, and Forum's Speaker Bureau​​​​</a:t>
            </a:r>
          </a:p>
          <a:p>
            <a:pPr indent="-174625">
              <a:lnSpc>
                <a:spcPct val="115000"/>
              </a:lnSpc>
              <a:buClr>
                <a:srgbClr val="0095C7"/>
              </a:buClr>
              <a:buSzPts val="1050"/>
              <a:buFont typeface="Wingdings" panose="05000000000000000000" pitchFamily="2" charset="2"/>
              <a:buChar char="§"/>
            </a:pPr>
            <a:endParaRPr lang="en-US" sz="1050" dirty="0">
              <a:latin typeface="Verdana" panose="020B0604030504040204" pitchFamily="34" charset="0"/>
              <a:ea typeface="Verdana" panose="020B060403050404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69EBA-53F3-BD84-640D-CDE53527F39E}"/>
              </a:ext>
            </a:extLst>
          </p:cNvPr>
          <p:cNvSpPr>
            <a:spLocks noGrp="1"/>
          </p:cNvSpPr>
          <p:nvPr>
            <p:ph type="title"/>
          </p:nvPr>
        </p:nvSpPr>
        <p:spPr/>
        <p:txBody>
          <a:bodyPr/>
          <a:lstStyle/>
          <a:p>
            <a:r>
              <a:rPr lang="en-US" dirty="0"/>
              <a:t>Forum Domain Group Process</a:t>
            </a:r>
          </a:p>
        </p:txBody>
      </p:sp>
      <p:grpSp>
        <p:nvGrpSpPr>
          <p:cNvPr id="20" name="Group 19">
            <a:extLst>
              <a:ext uri="{FF2B5EF4-FFF2-40B4-BE49-F238E27FC236}">
                <a16:creationId xmlns:a16="http://schemas.microsoft.com/office/drawing/2014/main" id="{92F3F631-D5BB-73BD-B885-134785ED197D}"/>
              </a:ext>
            </a:extLst>
          </p:cNvPr>
          <p:cNvGrpSpPr/>
          <p:nvPr/>
        </p:nvGrpSpPr>
        <p:grpSpPr>
          <a:xfrm>
            <a:off x="5894028" y="1562121"/>
            <a:ext cx="2348949" cy="2243083"/>
            <a:chOff x="5685284" y="1733550"/>
            <a:chExt cx="2139474" cy="2043048"/>
          </a:xfrm>
        </p:grpSpPr>
        <p:sp>
          <p:nvSpPr>
            <p:cNvPr id="13" name="Oval 12">
              <a:extLst>
                <a:ext uri="{FF2B5EF4-FFF2-40B4-BE49-F238E27FC236}">
                  <a16:creationId xmlns:a16="http://schemas.microsoft.com/office/drawing/2014/main" id="{83FFFB61-7CA0-560A-A355-5BCD4D2BAA21}"/>
                </a:ext>
              </a:extLst>
            </p:cNvPr>
            <p:cNvSpPr/>
            <p:nvPr/>
          </p:nvSpPr>
          <p:spPr>
            <a:xfrm flipH="1">
              <a:off x="5761484" y="2938398"/>
              <a:ext cx="838200" cy="762000"/>
            </a:xfrm>
            <a:prstGeom prst="ellipse">
              <a:avLst/>
            </a:prstGeom>
            <a:noFill/>
            <a:ln w="38100">
              <a:solidFill>
                <a:srgbClr val="6CA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4" name="Rectangle 13">
              <a:extLst>
                <a:ext uri="{FF2B5EF4-FFF2-40B4-BE49-F238E27FC236}">
                  <a16:creationId xmlns:a16="http://schemas.microsoft.com/office/drawing/2014/main" id="{BD6F5580-88E6-6254-0093-383BB74FB1E7}"/>
                </a:ext>
              </a:extLst>
            </p:cNvPr>
            <p:cNvSpPr/>
            <p:nvPr/>
          </p:nvSpPr>
          <p:spPr>
            <a:xfrm flipH="1">
              <a:off x="5685284" y="2785998"/>
              <a:ext cx="533400" cy="990600"/>
            </a:xfrm>
            <a:prstGeom prst="rect">
              <a:avLst/>
            </a:prstGeom>
            <a:solidFill>
              <a:schemeClr val="bg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 name="Oval 5">
              <a:extLst>
                <a:ext uri="{FF2B5EF4-FFF2-40B4-BE49-F238E27FC236}">
                  <a16:creationId xmlns:a16="http://schemas.microsoft.com/office/drawing/2014/main" id="{A6D881A7-2538-7EF8-DEFC-16261D5A31F3}"/>
                </a:ext>
              </a:extLst>
            </p:cNvPr>
            <p:cNvSpPr/>
            <p:nvPr/>
          </p:nvSpPr>
          <p:spPr>
            <a:xfrm flipH="1">
              <a:off x="5763513" y="1885950"/>
              <a:ext cx="838200" cy="762000"/>
            </a:xfrm>
            <a:prstGeom prst="ellipse">
              <a:avLst/>
            </a:prstGeom>
            <a:noFill/>
            <a:ln w="38100">
              <a:solidFill>
                <a:srgbClr val="6CA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 name="Rectangle 6">
              <a:extLst>
                <a:ext uri="{FF2B5EF4-FFF2-40B4-BE49-F238E27FC236}">
                  <a16:creationId xmlns:a16="http://schemas.microsoft.com/office/drawing/2014/main" id="{4D37D557-4FC9-B853-C561-F1E4D02C57B9}"/>
                </a:ext>
              </a:extLst>
            </p:cNvPr>
            <p:cNvSpPr/>
            <p:nvPr/>
          </p:nvSpPr>
          <p:spPr>
            <a:xfrm flipH="1">
              <a:off x="5687313" y="1733550"/>
              <a:ext cx="533400" cy="990600"/>
            </a:xfrm>
            <a:prstGeom prst="rect">
              <a:avLst/>
            </a:prstGeom>
            <a:solidFill>
              <a:schemeClr val="bg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 name="Isosceles Triangle 8">
              <a:extLst>
                <a:ext uri="{FF2B5EF4-FFF2-40B4-BE49-F238E27FC236}">
                  <a16:creationId xmlns:a16="http://schemas.microsoft.com/office/drawing/2014/main" id="{AADAF382-FD17-A1EF-B04B-915FAF1FDD21}"/>
                </a:ext>
              </a:extLst>
            </p:cNvPr>
            <p:cNvSpPr/>
            <p:nvPr/>
          </p:nvSpPr>
          <p:spPr>
            <a:xfrm rot="15180289" flipH="1">
              <a:off x="6198369" y="2581684"/>
              <a:ext cx="97783" cy="119678"/>
            </a:xfrm>
            <a:prstGeom prst="triangle">
              <a:avLst/>
            </a:prstGeom>
            <a:solidFill>
              <a:srgbClr val="6CA800"/>
            </a:solidFill>
            <a:ln w="38100">
              <a:solidFill>
                <a:srgbClr val="6CA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TextBox 15">
              <a:extLst>
                <a:ext uri="{FF2B5EF4-FFF2-40B4-BE49-F238E27FC236}">
                  <a16:creationId xmlns:a16="http://schemas.microsoft.com/office/drawing/2014/main" id="{BCA0CA6B-0C07-9F8F-D8AA-2597EB532191}"/>
                </a:ext>
              </a:extLst>
            </p:cNvPr>
            <p:cNvSpPr txBox="1"/>
            <p:nvPr/>
          </p:nvSpPr>
          <p:spPr bwMode="auto">
            <a:xfrm>
              <a:off x="6599684" y="2029850"/>
              <a:ext cx="1225074" cy="504593"/>
            </a:xfrm>
            <a:prstGeom prst="rect">
              <a:avLst/>
            </a:prstGeom>
            <a:noFill/>
            <a:ln w="3175" algn="ctr">
              <a:noFill/>
              <a:miter lim="800000"/>
              <a:headEnd/>
              <a:tailEnd/>
            </a:ln>
            <a:effectLst/>
          </p:spPr>
          <p:txBody>
            <a:bodyPr wrap="square" rtlCol="0" anchor="ctr">
              <a:spAutoFit/>
            </a:bodyPr>
            <a:lstStyle/>
            <a:p>
              <a:pPr marL="0" marR="0" indent="0" defTabSz="914400" eaLnBrk="1" latinLnBrk="0" hangingPunct="1">
                <a:spcBef>
                  <a:spcPts val="400"/>
                </a:spcBef>
                <a:spcAft>
                  <a:spcPts val="0"/>
                </a:spcAft>
                <a:buClrTx/>
                <a:buSzTx/>
                <a:buFontTx/>
                <a:buNone/>
                <a:tabLst/>
              </a:pPr>
              <a:r>
                <a:rPr lang="en-US" sz="1000" b="1" dirty="0">
                  <a:solidFill>
                    <a:srgbClr val="6CA800"/>
                  </a:solidFill>
                  <a:latin typeface="Verdana" panose="020B0604030504040204" pitchFamily="34" charset="0"/>
                  <a:ea typeface="Verdana" panose="020B0604030504040204" pitchFamily="34" charset="0"/>
                </a:rPr>
                <a:t>Exploratory Group Proposals</a:t>
              </a:r>
            </a:p>
          </p:txBody>
        </p:sp>
        <p:sp>
          <p:nvSpPr>
            <p:cNvPr id="18" name="TextBox 17">
              <a:extLst>
                <a:ext uri="{FF2B5EF4-FFF2-40B4-BE49-F238E27FC236}">
                  <a16:creationId xmlns:a16="http://schemas.microsoft.com/office/drawing/2014/main" id="{15A8FA1B-DF07-8CDD-86B7-1881AA48777B}"/>
                </a:ext>
              </a:extLst>
            </p:cNvPr>
            <p:cNvSpPr txBox="1"/>
            <p:nvPr/>
          </p:nvSpPr>
          <p:spPr bwMode="auto">
            <a:xfrm>
              <a:off x="6599684" y="3067102"/>
              <a:ext cx="838200" cy="504593"/>
            </a:xfrm>
            <a:prstGeom prst="rect">
              <a:avLst/>
            </a:prstGeom>
            <a:noFill/>
            <a:ln w="3175" algn="ctr">
              <a:noFill/>
              <a:miter lim="800000"/>
              <a:headEnd/>
              <a:tailEnd/>
            </a:ln>
            <a:effectLst/>
          </p:spPr>
          <p:txBody>
            <a:bodyPr wrap="square" rtlCol="0" anchor="ctr">
              <a:spAutoFit/>
            </a:bodyPr>
            <a:lstStyle/>
            <a:p>
              <a:pPr marL="0" marR="0" indent="0" defTabSz="914400" eaLnBrk="1" latinLnBrk="0" hangingPunct="1">
                <a:spcBef>
                  <a:spcPts val="400"/>
                </a:spcBef>
                <a:spcAft>
                  <a:spcPts val="0"/>
                </a:spcAft>
                <a:buClrTx/>
                <a:buSzTx/>
                <a:buFontTx/>
                <a:buNone/>
                <a:tabLst/>
              </a:pPr>
              <a:r>
                <a:rPr lang="en-US" sz="1000" b="1" dirty="0">
                  <a:solidFill>
                    <a:srgbClr val="6CA800"/>
                  </a:solidFill>
                  <a:latin typeface="Verdana" panose="020B0604030504040204" pitchFamily="34" charset="0"/>
                  <a:ea typeface="Verdana" panose="020B0604030504040204" pitchFamily="34" charset="0"/>
                </a:rPr>
                <a:t>Working Group Charters</a:t>
              </a:r>
            </a:p>
          </p:txBody>
        </p:sp>
        <p:sp>
          <p:nvSpPr>
            <p:cNvPr id="19" name="Isosceles Triangle 18">
              <a:extLst>
                <a:ext uri="{FF2B5EF4-FFF2-40B4-BE49-F238E27FC236}">
                  <a16:creationId xmlns:a16="http://schemas.microsoft.com/office/drawing/2014/main" id="{04DFF757-E260-C88E-AF2B-813FE132481B}"/>
                </a:ext>
              </a:extLst>
            </p:cNvPr>
            <p:cNvSpPr/>
            <p:nvPr/>
          </p:nvSpPr>
          <p:spPr>
            <a:xfrm rot="15180289" flipH="1">
              <a:off x="6194001" y="3625855"/>
              <a:ext cx="97783" cy="119678"/>
            </a:xfrm>
            <a:prstGeom prst="triangle">
              <a:avLst/>
            </a:prstGeom>
            <a:solidFill>
              <a:srgbClr val="6CA800"/>
            </a:solidFill>
            <a:ln w="38100">
              <a:solidFill>
                <a:srgbClr val="6CA8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8" name="TextBox 7">
            <a:extLst>
              <a:ext uri="{FF2B5EF4-FFF2-40B4-BE49-F238E27FC236}">
                <a16:creationId xmlns:a16="http://schemas.microsoft.com/office/drawing/2014/main" id="{D62B7720-72C2-187D-9B58-D43B279BA86A}"/>
              </a:ext>
            </a:extLst>
          </p:cNvPr>
          <p:cNvSpPr txBox="1"/>
          <p:nvPr/>
        </p:nvSpPr>
        <p:spPr>
          <a:xfrm>
            <a:off x="737733" y="1206336"/>
            <a:ext cx="5606387" cy="3139321"/>
          </a:xfrm>
          <a:prstGeom prst="rect">
            <a:avLst/>
          </a:prstGeom>
          <a:noFill/>
        </p:spPr>
        <p:txBody>
          <a:bodyPr wrap="square" rtlCol="0">
            <a:spAutoFit/>
          </a:bodyPr>
          <a:lstStyle/>
          <a:p>
            <a:pPr marR="0" lvl="0" algn="ctr" defTabSz="457200" rtl="0" eaLnBrk="1" fontAlgn="auto" latinLnBrk="0" hangingPunct="1">
              <a:lnSpc>
                <a:spcPct val="100000"/>
              </a:lnSpc>
              <a:spcBef>
                <a:spcPts val="0"/>
              </a:spcBef>
              <a:spcAft>
                <a:spcPts val="0"/>
              </a:spcAft>
              <a:buClrTx/>
              <a:buSzTx/>
              <a:tabLst/>
              <a:defRPr/>
            </a:pPr>
            <a:r>
              <a:rPr kumimoji="0" lang="en-US" sz="1400" b="1" i="0" u="none" strike="noStrike" kern="1200" cap="none" spc="0" normalizeH="0" baseline="0" noProof="0" dirty="0">
                <a:ln>
                  <a:noFill/>
                </a:ln>
                <a:solidFill>
                  <a:srgbClr val="0095C7"/>
                </a:solidFill>
                <a:effectLst/>
                <a:uLnTx/>
                <a:uFillTx/>
                <a:latin typeface="Verdana" panose="020B0604030504040204" pitchFamily="34" charset="0"/>
                <a:ea typeface="Verdana" panose="020B0604030504040204" pitchFamily="34" charset="0"/>
                <a:cs typeface="+mn-cs"/>
                <a:sym typeface="Arial" panose="020B0604020202020204" pitchFamily="34" charset="0"/>
              </a:rPr>
              <a:t>Poll members and rank standardization topics </a:t>
            </a:r>
            <a:r>
              <a:rPr lang="en-US" sz="1400" b="1" dirty="0">
                <a:solidFill>
                  <a:srgbClr val="0095C7"/>
                </a:solidFill>
                <a:latin typeface="Verdana" panose="020B0604030504040204" pitchFamily="34" charset="0"/>
                <a:ea typeface="Verdana" panose="020B0604030504040204" pitchFamily="34" charset="0"/>
              </a:rPr>
              <a:t> </a:t>
            </a:r>
            <a:endParaRPr kumimoji="0" lang="en-US" sz="1000" b="1" i="0" u="none" strike="noStrike" kern="1200" cap="none" spc="0" normalizeH="0" baseline="0" noProof="0" dirty="0">
              <a:ln>
                <a:noFill/>
              </a:ln>
              <a:solidFill>
                <a:srgbClr val="0095C7"/>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300"/>
              </a:spcBef>
              <a:spcAft>
                <a:spcPts val="0"/>
              </a:spcAft>
              <a:buClrTx/>
              <a:buSzTx/>
              <a:buFontTx/>
              <a:buNone/>
              <a:tabLst/>
              <a:defRPr/>
            </a:pPr>
            <a:r>
              <a:rPr kumimoji="0" lang="en-US" sz="105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Members suggest and upvote interoperability problems and opportunities affecting their organization</a:t>
            </a:r>
            <a:endParaRPr kumimoji="0" lang="en-US" sz="50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300"/>
              </a:spcBef>
              <a:spcAft>
                <a:spcPts val="0"/>
              </a:spcAft>
              <a:buClrTx/>
              <a:buSzTx/>
              <a:buFontTx/>
              <a:buNone/>
              <a:tabLst/>
              <a:defRPr/>
            </a:pPr>
            <a:r>
              <a:rPr kumimoji="0" lang="en-US" sz="100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Over 200 topics suggested by Forum membership</a:t>
            </a:r>
            <a:r>
              <a:rPr lang="en-US" sz="1000" dirty="0">
                <a:solidFill>
                  <a:prstClr val="black"/>
                </a:solidFill>
                <a:latin typeface="Verdana" panose="020B0604030504040204" pitchFamily="34" charset="0"/>
                <a:ea typeface="Verdana" panose="020B0604030504040204" pitchFamily="34" charset="0"/>
              </a:rPr>
              <a:t> - </a:t>
            </a:r>
            <a:r>
              <a:rPr kumimoji="0" lang="en-US" sz="100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rPr>
              <a:t>and counting</a:t>
            </a:r>
            <a:endParaRPr lang="en-US" sz="2000" dirty="0">
              <a:solidFill>
                <a:prstClr val="black"/>
              </a:solidFill>
              <a:latin typeface="Verdana" panose="020B0604030504040204" pitchFamily="34" charset="0"/>
              <a:ea typeface="Verdana" panose="020B0604030504040204" pitchFamily="34" charset="0"/>
            </a:endParaRPr>
          </a:p>
          <a:p>
            <a:pPr marL="0" marR="0" lvl="0" indent="0" algn="ctr" defTabSz="457200" rtl="0" eaLnBrk="1" fontAlgn="auto" latinLnBrk="0" hangingPunct="1">
              <a:lnSpc>
                <a:spcPct val="100000"/>
              </a:lnSpc>
              <a:spcBef>
                <a:spcPts val="1800"/>
              </a:spcBef>
              <a:spcAft>
                <a:spcPts val="0"/>
              </a:spcAft>
              <a:buClrTx/>
              <a:buSzTx/>
              <a:buFontTx/>
              <a:buNone/>
              <a:tabLst/>
              <a:defRPr/>
            </a:pPr>
            <a:r>
              <a:rPr kumimoji="0" lang="en-US" sz="1200" b="1" i="0" u="none" strike="noStrike" kern="1200" cap="none" spc="0" normalizeH="0" baseline="0" noProof="0" dirty="0">
                <a:ln>
                  <a:noFill/>
                </a:ln>
                <a:solidFill>
                  <a:srgbClr val="0095C7"/>
                </a:solidFill>
                <a:effectLst/>
                <a:uLnTx/>
                <a:uFillTx/>
                <a:latin typeface="Verdana" panose="020B0604030504040204" pitchFamily="34" charset="0"/>
                <a:ea typeface="Verdana" panose="020B0604030504040204" pitchFamily="34" charset="0"/>
                <a:cs typeface="+mn-cs"/>
                <a:sym typeface="Arial" panose="020B0604020202020204" pitchFamily="34" charset="0"/>
              </a:rPr>
              <a:t>Any Forum members may propose and lead Exploratory Groups</a:t>
            </a:r>
            <a:endParaRPr kumimoji="0" lang="en-US" sz="900" b="1" i="0" u="none" strike="noStrike" kern="1200" cap="none" spc="0" normalizeH="0" baseline="0" noProof="0" dirty="0">
              <a:ln>
                <a:noFill/>
              </a:ln>
              <a:solidFill>
                <a:srgbClr val="0095C7"/>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marL="0" marR="0" lvl="0" indent="0" algn="ctr" defTabSz="457200" rtl="0" eaLnBrk="1" fontAlgn="auto" latinLnBrk="0" hangingPunct="1">
              <a:lnSpc>
                <a:spcPct val="100000"/>
              </a:lnSpc>
              <a:spcBef>
                <a:spcPts val="300"/>
              </a:spcBef>
              <a:spcAft>
                <a:spcPts val="0"/>
              </a:spcAft>
              <a:buClrTx/>
              <a:buSzTx/>
              <a:buFontTx/>
              <a:buNone/>
              <a:tabLst/>
              <a:defRPr/>
            </a:pPr>
            <a:r>
              <a:rPr lang="en-US" sz="1050" dirty="0">
                <a:solidFill>
                  <a:prstClr val="black"/>
                </a:solidFill>
                <a:latin typeface="Verdana" panose="020B0604030504040204" pitchFamily="34" charset="0"/>
                <a:ea typeface="Verdana" panose="020B0604030504040204" pitchFamily="34" charset="0"/>
              </a:rPr>
              <a:t>Build consensus and capture in a draft Working Group Charter pragmatic actions that can address key interoperability topics</a:t>
            </a:r>
            <a:endParaRPr kumimoji="0" lang="en-US" sz="100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algn="ctr" defTabSz="457200" fontAlgn="auto">
              <a:lnSpc>
                <a:spcPct val="100000"/>
              </a:lnSpc>
              <a:spcBef>
                <a:spcPts val="300"/>
              </a:spcBef>
              <a:spcAft>
                <a:spcPts val="0"/>
              </a:spcAft>
              <a:defRPr/>
            </a:pPr>
            <a:r>
              <a:rPr lang="en-US" sz="1000" dirty="0">
                <a:solidFill>
                  <a:prstClr val="black"/>
                </a:solidFill>
                <a:latin typeface="Verdana" panose="020B0604030504040204" pitchFamily="34" charset="0"/>
                <a:ea typeface="Verdana" panose="020B0604030504040204" pitchFamily="34" charset="0"/>
              </a:rPr>
              <a:t>Regular Exploratory Group Meetings open to all Forum members</a:t>
            </a:r>
          </a:p>
          <a:p>
            <a:pPr algn="ctr" defTabSz="457200" fontAlgn="auto">
              <a:lnSpc>
                <a:spcPct val="100000"/>
              </a:lnSpc>
              <a:spcBef>
                <a:spcPts val="1800"/>
              </a:spcBef>
              <a:spcAft>
                <a:spcPts val="0"/>
              </a:spcAft>
              <a:defRPr/>
            </a:pPr>
            <a:r>
              <a:rPr lang="en-US" sz="1200" b="1" dirty="0">
                <a:solidFill>
                  <a:srgbClr val="0095C7"/>
                </a:solidFill>
                <a:latin typeface="Verdana" panose="020B0604030504040204" pitchFamily="34" charset="0"/>
                <a:ea typeface="Verdana" panose="020B0604030504040204" pitchFamily="34" charset="0"/>
              </a:rPr>
              <a:t>Forum Working Groups execute their Charters </a:t>
            </a:r>
            <a:endParaRPr kumimoji="0" lang="en-US" sz="9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panose="020B0604020202020204" pitchFamily="34" charset="0"/>
            </a:endParaRPr>
          </a:p>
          <a:p>
            <a:pPr algn="ctr" defTabSz="457200" fontAlgn="auto">
              <a:lnSpc>
                <a:spcPct val="100000"/>
              </a:lnSpc>
              <a:spcBef>
                <a:spcPts val="300"/>
              </a:spcBef>
              <a:spcAft>
                <a:spcPts val="0"/>
              </a:spcAft>
              <a:defRPr/>
            </a:pPr>
            <a:r>
              <a:rPr lang="en-US" sz="1050" dirty="0">
                <a:solidFill>
                  <a:prstClr val="black"/>
                </a:solidFill>
                <a:latin typeface="Verdana" panose="020B0604030504040204" pitchFamily="34" charset="0"/>
                <a:ea typeface="Verdana" panose="020B0604030504040204" pitchFamily="34" charset="0"/>
              </a:rPr>
              <a:t>Any Forum members may participate to execute projects</a:t>
            </a:r>
            <a:br>
              <a:rPr lang="en-US" sz="1050" dirty="0">
                <a:solidFill>
                  <a:prstClr val="black"/>
                </a:solidFill>
                <a:latin typeface="Verdana" panose="020B0604030504040204" pitchFamily="34" charset="0"/>
                <a:ea typeface="Verdana" panose="020B0604030504040204" pitchFamily="34" charset="0"/>
              </a:rPr>
            </a:br>
            <a:r>
              <a:rPr lang="en-US" sz="1050" dirty="0">
                <a:solidFill>
                  <a:prstClr val="black"/>
                </a:solidFill>
                <a:latin typeface="Verdana" panose="020B0604030504040204" pitchFamily="34" charset="0"/>
                <a:ea typeface="Verdana" panose="020B0604030504040204" pitchFamily="34" charset="0"/>
              </a:rPr>
              <a:t>creating and delivering agreed public deliverables</a:t>
            </a:r>
          </a:p>
          <a:p>
            <a:pPr algn="ctr">
              <a:spcBef>
                <a:spcPts val="300"/>
              </a:spcBef>
              <a:defRPr/>
            </a:pPr>
            <a:r>
              <a:rPr lang="en-US" sz="1000" dirty="0">
                <a:solidFill>
                  <a:prstClr val="black"/>
                </a:solidFill>
                <a:latin typeface="Verdana" panose="020B0604030504040204" pitchFamily="34" charset="0"/>
                <a:ea typeface="Verdana" panose="020B0604030504040204" pitchFamily="34" charset="0"/>
              </a:rPr>
              <a:t>Focus on pragmatic projects to create a wavefront </a:t>
            </a:r>
            <a:br>
              <a:rPr lang="en-US" sz="1000" dirty="0">
                <a:solidFill>
                  <a:prstClr val="black"/>
                </a:solidFill>
                <a:latin typeface="Verdana" panose="020B0604030504040204" pitchFamily="34" charset="0"/>
                <a:ea typeface="Verdana" panose="020B0604030504040204" pitchFamily="34" charset="0"/>
              </a:rPr>
            </a:br>
            <a:r>
              <a:rPr lang="en-US" sz="1000" dirty="0">
                <a:solidFill>
                  <a:prstClr val="black"/>
                </a:solidFill>
                <a:latin typeface="Verdana" panose="020B0604030504040204" pitchFamily="34" charset="0"/>
                <a:ea typeface="Verdana" panose="020B0604030504040204" pitchFamily="34" charset="0"/>
              </a:rPr>
              <a:t>of immediate standardization and business opportunities</a:t>
            </a:r>
          </a:p>
        </p:txBody>
      </p:sp>
      <p:pic>
        <p:nvPicPr>
          <p:cNvPr id="5" name="Google Shape;315;p51" descr="Shape&#10;&#10;Description automatically generated with medium confidence">
            <a:extLst>
              <a:ext uri="{FF2B5EF4-FFF2-40B4-BE49-F238E27FC236}">
                <a16:creationId xmlns:a16="http://schemas.microsoft.com/office/drawing/2014/main" id="{3AF636F6-885E-785F-99B0-3190476F2575}"/>
              </a:ext>
            </a:extLst>
          </p:cNvPr>
          <p:cNvPicPr preferRelativeResize="0"/>
          <p:nvPr/>
        </p:nvPicPr>
        <p:blipFill rotWithShape="1">
          <a:blip r:embed="rId3">
            <a:alphaModFix/>
          </a:blip>
          <a:srcRect/>
          <a:stretch/>
        </p:blipFill>
        <p:spPr>
          <a:xfrm>
            <a:off x="6144083" y="232202"/>
            <a:ext cx="2429675" cy="674909"/>
          </a:xfrm>
          <a:prstGeom prst="rect">
            <a:avLst/>
          </a:prstGeom>
          <a:noFill/>
          <a:ln>
            <a:noFill/>
          </a:ln>
        </p:spPr>
      </p:pic>
    </p:spTree>
    <p:extLst>
      <p:ext uri="{BB962C8B-B14F-4D97-AF65-F5344CB8AC3E}">
        <p14:creationId xmlns:p14="http://schemas.microsoft.com/office/powerpoint/2010/main" val="803155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64"/>
          <p:cNvSpPr txBox="1">
            <a:spLocks noGrp="1"/>
          </p:cNvSpPr>
          <p:nvPr>
            <p:ph type="title"/>
          </p:nvPr>
        </p:nvSpPr>
        <p:spPr>
          <a:xfrm>
            <a:off x="380144" y="288312"/>
            <a:ext cx="8695200" cy="369300"/>
          </a:xfrm>
          <a:prstGeom prst="rect">
            <a:avLst/>
          </a:prstGeom>
          <a:noFill/>
          <a:ln>
            <a:noFill/>
          </a:ln>
        </p:spPr>
        <p:txBody>
          <a:bodyPr spcFirstLastPara="1" wrap="square" lIns="91425" tIns="45700" rIns="91425" bIns="45700" anchor="ctr" anchorCtr="0">
            <a:spAutoFit/>
          </a:bodyPr>
          <a:lstStyle/>
          <a:p>
            <a:pPr marL="0" lvl="0" indent="0" algn="l" rtl="0">
              <a:lnSpc>
                <a:spcPct val="90000"/>
              </a:lnSpc>
              <a:spcBef>
                <a:spcPts val="0"/>
              </a:spcBef>
              <a:spcAft>
                <a:spcPts val="0"/>
              </a:spcAft>
              <a:buClr>
                <a:schemeClr val="dk1"/>
              </a:buClr>
              <a:buSzPts val="2000"/>
              <a:buFont typeface="Verdana"/>
              <a:buNone/>
            </a:pPr>
            <a:r>
              <a:rPr lang="en" dirty="0"/>
              <a:t>Forum Domain Groups (December 2023)</a:t>
            </a:r>
            <a:endParaRPr dirty="0"/>
          </a:p>
        </p:txBody>
      </p:sp>
      <p:sp>
        <p:nvSpPr>
          <p:cNvPr id="322" name="Google Shape;322;p64"/>
          <p:cNvSpPr txBox="1"/>
          <p:nvPr/>
        </p:nvSpPr>
        <p:spPr>
          <a:xfrm>
            <a:off x="304800" y="1352737"/>
            <a:ext cx="2838588" cy="2410556"/>
          </a:xfrm>
          <a:prstGeom prst="rect">
            <a:avLst/>
          </a:prstGeom>
          <a:noFill/>
          <a:ln>
            <a:noFill/>
          </a:ln>
        </p:spPr>
        <p:txBody>
          <a:bodyPr spcFirstLastPara="1" wrap="square" lIns="91425" tIns="45700" rIns="91425" bIns="45700" anchor="t" anchorCtr="0">
            <a:spAutoFit/>
          </a:bodyPr>
          <a:lstStyle/>
          <a:p>
            <a:pPr marL="0" marR="0" lvl="0" indent="0" algn="ctr" rtl="0">
              <a:lnSpc>
                <a:spcPct val="99000"/>
              </a:lnSpc>
              <a:spcBef>
                <a:spcPts val="0"/>
              </a:spcBef>
              <a:spcAft>
                <a:spcPts val="0"/>
              </a:spcAft>
              <a:buClr>
                <a:srgbClr val="000000"/>
              </a:buClr>
              <a:buSzPts val="1100"/>
              <a:buFont typeface="Arial"/>
              <a:buNone/>
            </a:pPr>
            <a:r>
              <a:rPr lang="en" sz="800" b="1" i="0" u="none" strike="noStrike" cap="none" dirty="0">
                <a:solidFill>
                  <a:schemeClr val="dk1"/>
                </a:solidFill>
                <a:latin typeface="Verdana"/>
                <a:ea typeface="Verdana"/>
                <a:cs typeface="Verdana"/>
                <a:sym typeface="Verdana"/>
              </a:rPr>
              <a:t>3D Interoperability</a:t>
            </a:r>
            <a:endParaRPr sz="1000" b="0" i="0" u="none" strike="noStrike" cap="none" dirty="0">
              <a:solidFill>
                <a:schemeClr val="dk1"/>
              </a:solidFill>
              <a:latin typeface="Verdana"/>
              <a:ea typeface="Verdana"/>
              <a:cs typeface="Verdana"/>
              <a:sym typeface="Verdana"/>
            </a:endParaRPr>
          </a:p>
          <a:p>
            <a:pPr marL="0" marR="0" lvl="0" indent="0" algn="ctr" rtl="0">
              <a:lnSpc>
                <a:spcPct val="99000"/>
              </a:lnSpc>
              <a:spcBef>
                <a:spcPts val="300"/>
              </a:spcBef>
              <a:spcAft>
                <a:spcPts val="0"/>
              </a:spcAft>
              <a:buNone/>
            </a:pPr>
            <a:r>
              <a:rPr lang="en" sz="700" b="1" i="0" u="none" strike="noStrike" cap="none" dirty="0">
                <a:solidFill>
                  <a:srgbClr val="0099CC"/>
                </a:solidFill>
                <a:latin typeface="Verdana"/>
                <a:ea typeface="Verdana"/>
                <a:cs typeface="Verdana"/>
                <a:sym typeface="Verdana"/>
              </a:rPr>
              <a:t>glTF/USD 3D Asset Interoperability</a:t>
            </a:r>
            <a:endParaRPr sz="700" b="1" i="0" u="none" strike="noStrike" cap="none" dirty="0">
              <a:solidFill>
                <a:srgbClr val="0099CC"/>
              </a:solidFill>
              <a:latin typeface="Verdana"/>
              <a:ea typeface="Verdana"/>
              <a:cs typeface="Verdana"/>
              <a:sym typeface="Verdana"/>
            </a:endParaRPr>
          </a:p>
          <a:p>
            <a:pPr marL="0" marR="0" lvl="0" indent="0" algn="ctr" rtl="0">
              <a:lnSpc>
                <a:spcPct val="99000"/>
              </a:lnSpc>
              <a:spcBef>
                <a:spcPts val="0"/>
              </a:spcBef>
              <a:spcAft>
                <a:spcPts val="0"/>
              </a:spcAft>
              <a:buClr>
                <a:srgbClr val="000000"/>
              </a:buClr>
              <a:buSzPts val="1000"/>
              <a:buFont typeface="Arial"/>
              <a:buNone/>
            </a:pPr>
            <a:r>
              <a:rPr lang="en" sz="600" b="0" i="0" u="none" strike="noStrike" cap="none" dirty="0">
                <a:solidFill>
                  <a:srgbClr val="44546A"/>
                </a:solidFill>
                <a:latin typeface="Verdana"/>
                <a:ea typeface="Verdana"/>
                <a:cs typeface="Verdana"/>
                <a:sym typeface="Verdana"/>
              </a:rPr>
              <a:t>Cooperation between USD and glTF to increase synergy </a:t>
            </a:r>
            <a:br>
              <a:rPr lang="en" sz="600" b="0" i="0" u="none" strike="noStrike" cap="none" dirty="0">
                <a:solidFill>
                  <a:srgbClr val="44546A"/>
                </a:solidFill>
                <a:latin typeface="Verdana"/>
                <a:ea typeface="Verdana"/>
                <a:cs typeface="Verdana"/>
                <a:sym typeface="Verdana"/>
              </a:rPr>
            </a:br>
            <a:r>
              <a:rPr lang="en" sz="600" b="0" i="0" u="none" strike="noStrike" cap="none" dirty="0">
                <a:solidFill>
                  <a:srgbClr val="44546A"/>
                </a:solidFill>
                <a:latin typeface="Verdana"/>
                <a:ea typeface="Verdana"/>
                <a:cs typeface="Verdana"/>
                <a:sym typeface="Verdana"/>
              </a:rPr>
              <a:t>and reduce duplication of effort, gaps, fragmentation</a:t>
            </a:r>
            <a:endParaRPr sz="200" b="1" i="0" u="none" strike="noStrike" cap="none" dirty="0">
              <a:solidFill>
                <a:srgbClr val="44546A"/>
              </a:solidFill>
              <a:latin typeface="Verdana"/>
              <a:ea typeface="Verdana"/>
              <a:cs typeface="Verdana"/>
              <a:sym typeface="Verdana"/>
            </a:endParaRPr>
          </a:p>
          <a:p>
            <a:pPr marL="0" marR="0" lvl="0" indent="0" algn="ctr" rtl="0">
              <a:lnSpc>
                <a:spcPct val="99000"/>
              </a:lnSpc>
              <a:spcBef>
                <a:spcPts val="300"/>
              </a:spcBef>
              <a:spcAft>
                <a:spcPts val="0"/>
              </a:spcAft>
              <a:buNone/>
            </a:pPr>
            <a:r>
              <a:rPr lang="en" sz="700" b="1" i="0" u="none" strike="noStrike" cap="none" dirty="0">
                <a:solidFill>
                  <a:srgbClr val="0099CC"/>
                </a:solidFill>
                <a:latin typeface="Verdana"/>
                <a:ea typeface="Verdana"/>
                <a:cs typeface="Verdana"/>
                <a:sym typeface="Verdana"/>
              </a:rPr>
              <a:t>Interoperable Avatars</a:t>
            </a:r>
            <a:endParaRPr dirty="0">
              <a:solidFill>
                <a:srgbClr val="0099CC"/>
              </a:solidFill>
            </a:endParaRPr>
          </a:p>
          <a:p>
            <a:pPr marL="0" marR="0" lvl="0" indent="0" algn="ctr" rtl="0">
              <a:lnSpc>
                <a:spcPct val="99000"/>
              </a:lnSpc>
              <a:spcBef>
                <a:spcPts val="0"/>
              </a:spcBef>
              <a:spcAft>
                <a:spcPts val="0"/>
              </a:spcAft>
              <a:buClr>
                <a:srgbClr val="000000"/>
              </a:buClr>
              <a:buSzPts val="1000"/>
              <a:buFont typeface="Arial"/>
              <a:buNone/>
            </a:pPr>
            <a:r>
              <a:rPr lang="en" sz="600" b="0" i="0" u="none" strike="noStrike" cap="none" dirty="0">
                <a:solidFill>
                  <a:srgbClr val="44546A"/>
                </a:solidFill>
                <a:latin typeface="Verdana"/>
                <a:ea typeface="Verdana"/>
                <a:cs typeface="Verdana"/>
                <a:sym typeface="Verdana"/>
              </a:rPr>
              <a:t>Cross-platform avatars and characters for film, gaming, </a:t>
            </a:r>
            <a:br>
              <a:rPr lang="en" sz="600" b="0" i="0" u="none" strike="noStrike" cap="none" dirty="0">
                <a:solidFill>
                  <a:srgbClr val="44546A"/>
                </a:solidFill>
                <a:latin typeface="Verdana"/>
                <a:ea typeface="Verdana"/>
                <a:cs typeface="Verdana"/>
                <a:sym typeface="Verdana"/>
              </a:rPr>
            </a:br>
            <a:r>
              <a:rPr lang="en" sz="600" b="0" i="0" u="none" strike="noStrike" cap="none" dirty="0">
                <a:solidFill>
                  <a:srgbClr val="44546A"/>
                </a:solidFill>
                <a:latin typeface="Verdana"/>
                <a:ea typeface="Verdana"/>
                <a:cs typeface="Verdana"/>
                <a:sym typeface="Verdana"/>
              </a:rPr>
              <a:t>fashion and social platforms</a:t>
            </a:r>
            <a:endParaRPr sz="200" b="0" i="0" u="none" strike="noStrike" cap="none" dirty="0">
              <a:solidFill>
                <a:srgbClr val="0099CC"/>
              </a:solidFill>
              <a:latin typeface="Verdana"/>
              <a:ea typeface="Verdana"/>
              <a:cs typeface="Verdana"/>
              <a:sym typeface="Verdana"/>
            </a:endParaRPr>
          </a:p>
          <a:p>
            <a:pPr marL="0" marR="0" lvl="0" indent="0" algn="ctr" rtl="0">
              <a:lnSpc>
                <a:spcPct val="99000"/>
              </a:lnSpc>
              <a:spcBef>
                <a:spcPts val="300"/>
              </a:spcBef>
              <a:spcAft>
                <a:spcPts val="0"/>
              </a:spcAft>
              <a:buClr>
                <a:srgbClr val="000000"/>
              </a:buClr>
              <a:buSzPts val="1100"/>
              <a:buFont typeface="Arial"/>
              <a:buNone/>
            </a:pPr>
            <a:r>
              <a:rPr lang="en" sz="700" b="1" i="0" u="none" strike="noStrike" cap="none" dirty="0">
                <a:solidFill>
                  <a:srgbClr val="0095C7"/>
                </a:solidFill>
                <a:latin typeface="Verdana"/>
                <a:ea typeface="Verdana"/>
                <a:cs typeface="Verdana"/>
                <a:sym typeface="Verdana"/>
              </a:rPr>
              <a:t>Digital Fashion/Wearables</a:t>
            </a:r>
            <a:endParaRPr dirty="0">
              <a:solidFill>
                <a:srgbClr val="0095C7"/>
              </a:solidFill>
            </a:endParaRPr>
          </a:p>
          <a:p>
            <a:pPr marL="0" marR="0" lvl="0" indent="0" algn="ctr" rtl="0">
              <a:lnSpc>
                <a:spcPct val="99000"/>
              </a:lnSpc>
              <a:spcBef>
                <a:spcPts val="0"/>
              </a:spcBef>
              <a:spcAft>
                <a:spcPts val="0"/>
              </a:spcAft>
              <a:buClr>
                <a:srgbClr val="000000"/>
              </a:buClr>
              <a:buSzPts val="1000"/>
              <a:buFont typeface="Arial"/>
              <a:buNone/>
            </a:pPr>
            <a:r>
              <a:rPr lang="en" sz="600" b="0" i="0" u="none" strike="noStrike" cap="none" dirty="0">
                <a:solidFill>
                  <a:srgbClr val="44546A"/>
                </a:solidFill>
                <a:latin typeface="Verdana"/>
                <a:ea typeface="Verdana"/>
                <a:cs typeface="Verdana"/>
                <a:sym typeface="Verdana"/>
              </a:rPr>
              <a:t>Clothing (including layering), shoes, hats, accessories</a:t>
            </a:r>
            <a:endParaRPr sz="600" b="0" i="0" u="none" strike="noStrike" cap="none" dirty="0">
              <a:solidFill>
                <a:srgbClr val="44546A"/>
              </a:solidFill>
              <a:latin typeface="Verdana"/>
              <a:ea typeface="Verdana"/>
              <a:cs typeface="Verdana"/>
              <a:sym typeface="Verdana"/>
            </a:endParaRPr>
          </a:p>
          <a:p>
            <a:pPr algn="ctr">
              <a:lnSpc>
                <a:spcPct val="99000"/>
              </a:lnSpc>
              <a:spcBef>
                <a:spcPts val="300"/>
              </a:spcBef>
              <a:buClr>
                <a:srgbClr val="000000"/>
              </a:buClr>
              <a:buSzPts val="1100"/>
            </a:pPr>
            <a:r>
              <a:rPr lang="en" sz="700" b="1" dirty="0">
                <a:solidFill>
                  <a:srgbClr val="0095C7"/>
                </a:solidFill>
                <a:latin typeface="Verdana"/>
                <a:ea typeface="Verdana"/>
                <a:sym typeface="Verdana"/>
              </a:rPr>
              <a:t>Volumetric Media Interoperability</a:t>
            </a:r>
            <a:endParaRPr sz="700" b="1" dirty="0">
              <a:solidFill>
                <a:srgbClr val="0095C7"/>
              </a:solidFill>
              <a:latin typeface="Verdana"/>
              <a:ea typeface="Verdana"/>
              <a:sym typeface="Verdana"/>
            </a:endParaRPr>
          </a:p>
          <a:p>
            <a:pPr marL="0" marR="0" lvl="0" indent="0" algn="ctr" rtl="0">
              <a:lnSpc>
                <a:spcPct val="99000"/>
              </a:lnSpc>
              <a:spcBef>
                <a:spcPts val="0"/>
              </a:spcBef>
              <a:spcAft>
                <a:spcPts val="0"/>
              </a:spcAft>
              <a:buNone/>
            </a:pPr>
            <a:r>
              <a:rPr lang="en" sz="600" b="0" i="0" u="none" strike="noStrike" cap="none" dirty="0">
                <a:solidFill>
                  <a:srgbClr val="44546A"/>
                </a:solidFill>
                <a:latin typeface="Verdana"/>
                <a:ea typeface="Verdana"/>
                <a:cs typeface="Verdana"/>
                <a:sym typeface="Verdana"/>
              </a:rPr>
              <a:t>Capture, transport and display</a:t>
            </a:r>
          </a:p>
          <a:p>
            <a:pPr marL="0" marR="0" lvl="0" indent="0" algn="ctr" rtl="0">
              <a:lnSpc>
                <a:spcPct val="99000"/>
              </a:lnSpc>
              <a:spcBef>
                <a:spcPts val="0"/>
              </a:spcBef>
              <a:spcAft>
                <a:spcPts val="0"/>
              </a:spcAft>
              <a:buNone/>
            </a:pPr>
            <a:endParaRPr lang="en" sz="600" dirty="0">
              <a:solidFill>
                <a:srgbClr val="44546A"/>
              </a:solidFill>
              <a:latin typeface="Verdana"/>
              <a:ea typeface="Verdana"/>
              <a:cs typeface="Verdana"/>
              <a:sym typeface="Verdana"/>
            </a:endParaRPr>
          </a:p>
          <a:p>
            <a:pPr marL="0" marR="0" lvl="0" indent="0" algn="ctr" defTabSz="914400" rtl="0" eaLnBrk="1" fontAlgn="base" latinLnBrk="0" hangingPunct="1">
              <a:lnSpc>
                <a:spcPct val="99000"/>
              </a:lnSpc>
              <a:spcBef>
                <a:spcPts val="0"/>
              </a:spcBef>
              <a:spcAft>
                <a:spcPts val="0"/>
              </a:spcAft>
              <a:buClrTx/>
              <a:buSzTx/>
              <a:buFontTx/>
              <a:buNone/>
              <a:tabLst/>
              <a:defRPr/>
            </a:pPr>
            <a:r>
              <a:rPr kumimoji="0" lang="en-US" sz="800" b="1" i="0" u="none" strike="noStrike" kern="1200" cap="none" spc="0" normalizeH="0" baseline="0" noProof="0" dirty="0">
                <a:ln>
                  <a:noFill/>
                </a:ln>
                <a:solidFill>
                  <a:prstClr val="black"/>
                </a:solidFill>
                <a:effectLst/>
                <a:uLnTx/>
                <a:uFillTx/>
                <a:latin typeface="Verdana"/>
                <a:ea typeface="Verdana"/>
                <a:cs typeface="Verdana"/>
                <a:sym typeface="Verdana"/>
              </a:rPr>
              <a:t>Digital Twins and Geospatial</a:t>
            </a:r>
            <a:endParaRPr kumimoji="0" lang="en-US" sz="1417" b="0" i="0" u="none" strike="noStrike" kern="1200" cap="none" spc="0" normalizeH="0" baseline="0" noProof="0" dirty="0">
              <a:ln>
                <a:noFill/>
              </a:ln>
              <a:solidFill>
                <a:prstClr val="black"/>
              </a:solidFill>
              <a:effectLst/>
              <a:uLnTx/>
              <a:uFillTx/>
              <a:latin typeface="Arial Narrow" pitchFamily="34" charset="0"/>
              <a:cs typeface="+mn-cs"/>
              <a:sym typeface="Arial" panose="020B0604020202020204" pitchFamily="34" charset="0"/>
            </a:endParaRPr>
          </a:p>
          <a:p>
            <a:pPr marL="0" marR="0" lvl="0" indent="0" algn="ctr" defTabSz="914400" rtl="0" eaLnBrk="1" fontAlgn="base" latinLnBrk="0" hangingPunct="1">
              <a:lnSpc>
                <a:spcPct val="99000"/>
              </a:lnSpc>
              <a:spcBef>
                <a:spcPts val="300"/>
              </a:spcBef>
              <a:spcAft>
                <a:spcPts val="0"/>
              </a:spcAft>
              <a:buClr>
                <a:srgbClr val="000000"/>
              </a:buClr>
              <a:buSzPts val="1100"/>
              <a:buFont typeface="Arial"/>
              <a:buNone/>
              <a:tabLst/>
              <a:defRPr/>
            </a:pPr>
            <a:r>
              <a:rPr kumimoji="0" lang="en-US" sz="700" b="1" i="0" u="none" strike="noStrike" kern="1200" cap="none" spc="0" normalizeH="0" baseline="0" noProof="0" dirty="0">
                <a:ln>
                  <a:noFill/>
                </a:ln>
                <a:solidFill>
                  <a:srgbClr val="0099CC"/>
                </a:solidFill>
                <a:effectLst/>
                <a:uLnTx/>
                <a:uFillTx/>
                <a:latin typeface="Verdana"/>
                <a:ea typeface="Verdana"/>
                <a:cs typeface="Verdana"/>
                <a:sym typeface="Verdana"/>
              </a:rPr>
              <a:t>Real/Virtual World Integration (Digital twins, IOT)</a:t>
            </a:r>
          </a:p>
          <a:p>
            <a:pPr marL="0" marR="0" lvl="0" indent="0" algn="ctr" defTabSz="914400" rtl="0" eaLnBrk="1" fontAlgn="base" latinLnBrk="0" hangingPunct="1">
              <a:lnSpc>
                <a:spcPct val="99000"/>
              </a:lnSpc>
              <a:spcBef>
                <a:spcPts val="0"/>
              </a:spcBef>
              <a:spcAft>
                <a:spcPts val="0"/>
              </a:spcAft>
              <a:buClr>
                <a:srgbClr val="000000"/>
              </a:buClr>
              <a:buSzPts val="1000"/>
              <a:buFont typeface="Arial"/>
              <a:buNone/>
              <a:tabLst/>
              <a:defRPr/>
            </a:pPr>
            <a:r>
              <a:rPr kumimoji="0" lang="en-US" sz="600" b="0" i="0" u="none" strike="noStrike" kern="1200" cap="none" spc="0" normalizeH="0" baseline="0" noProof="0" dirty="0">
                <a:ln>
                  <a:noFill/>
                </a:ln>
                <a:solidFill>
                  <a:srgbClr val="44546A"/>
                </a:solidFill>
                <a:effectLst/>
                <a:uLnTx/>
                <a:uFillTx/>
                <a:latin typeface="Verdana"/>
                <a:ea typeface="Verdana"/>
                <a:cs typeface="Verdana"/>
                <a:sym typeface="Verdana"/>
              </a:rPr>
              <a:t>Constructs to describe and integrate the physical world </a:t>
            </a:r>
            <a:br>
              <a:rPr kumimoji="0" lang="en-US" sz="600" b="0" i="0" u="none" strike="noStrike" kern="1200" cap="none" spc="0" normalizeH="0" baseline="0" noProof="0" dirty="0">
                <a:ln>
                  <a:noFill/>
                </a:ln>
                <a:solidFill>
                  <a:srgbClr val="44546A"/>
                </a:solidFill>
                <a:effectLst/>
                <a:uLnTx/>
                <a:uFillTx/>
                <a:latin typeface="Verdana"/>
                <a:ea typeface="Verdana"/>
                <a:cs typeface="Verdana"/>
                <a:sym typeface="Verdana"/>
              </a:rPr>
            </a:br>
            <a:r>
              <a:rPr kumimoji="0" lang="en-US" sz="600" b="0" i="0" u="none" strike="noStrike" kern="1200" cap="none" spc="0" normalizeH="0" baseline="0" noProof="0" dirty="0">
                <a:ln>
                  <a:noFill/>
                </a:ln>
                <a:solidFill>
                  <a:srgbClr val="44546A"/>
                </a:solidFill>
                <a:effectLst/>
                <a:uLnTx/>
                <a:uFillTx/>
                <a:latin typeface="Verdana"/>
                <a:ea typeface="Verdana"/>
                <a:cs typeface="Verdana"/>
                <a:sym typeface="Verdana"/>
              </a:rPr>
              <a:t>and created representations</a:t>
            </a:r>
            <a:endParaRPr kumimoji="0" lang="en-US" sz="200" b="0" i="0" u="none" strike="noStrike" kern="1200" cap="none" spc="0" normalizeH="0" baseline="0" noProof="0" dirty="0">
              <a:ln>
                <a:noFill/>
              </a:ln>
              <a:solidFill>
                <a:srgbClr val="44546A"/>
              </a:solidFill>
              <a:effectLst/>
              <a:uLnTx/>
              <a:uFillTx/>
              <a:latin typeface="Verdana"/>
              <a:ea typeface="Verdana"/>
              <a:cs typeface="Verdana"/>
              <a:sym typeface="Verdana"/>
            </a:endParaRPr>
          </a:p>
          <a:p>
            <a:pPr marL="0" marR="0" lvl="0" indent="0" algn="ctr" defTabSz="914400" rtl="0" eaLnBrk="1" fontAlgn="base" latinLnBrk="0" hangingPunct="1">
              <a:lnSpc>
                <a:spcPct val="99000"/>
              </a:lnSpc>
              <a:spcBef>
                <a:spcPts val="300"/>
              </a:spcBef>
              <a:spcAft>
                <a:spcPts val="0"/>
              </a:spcAft>
              <a:buClr>
                <a:srgbClr val="000000"/>
              </a:buClr>
              <a:buSzPts val="1100"/>
              <a:buFont typeface="Arial"/>
              <a:buNone/>
              <a:tabLst/>
              <a:defRPr/>
            </a:pPr>
            <a:r>
              <a:rPr kumimoji="0" lang="en-US" sz="700" b="1" i="0" u="none" strike="noStrike" kern="1200" cap="none" spc="0" normalizeH="0" baseline="0" noProof="0" dirty="0">
                <a:ln>
                  <a:noFill/>
                </a:ln>
                <a:solidFill>
                  <a:srgbClr val="0095C7"/>
                </a:solidFill>
                <a:effectLst/>
                <a:uLnTx/>
                <a:uFillTx/>
                <a:latin typeface="Verdana"/>
                <a:ea typeface="Verdana"/>
                <a:cs typeface="Verdana"/>
                <a:sym typeface="Verdana"/>
              </a:rPr>
              <a:t>Industrial Metaverse</a:t>
            </a:r>
          </a:p>
          <a:p>
            <a:pPr marL="0" marR="0" lvl="0" indent="0" algn="ctr" defTabSz="914400" rtl="0" eaLnBrk="1" fontAlgn="base" latinLnBrk="0" hangingPunct="1">
              <a:lnSpc>
                <a:spcPct val="99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44546A"/>
                </a:solidFill>
                <a:effectLst/>
                <a:uLnTx/>
                <a:uFillTx/>
                <a:latin typeface="Verdana"/>
                <a:ea typeface="Verdana"/>
                <a:cs typeface="Verdana"/>
                <a:sym typeface="Verdana"/>
              </a:rPr>
              <a:t>Enabling collaboration between geographically dispersed teams through virtual environments, expert avatars, digital twins, data visualization, AR/VR and the emerging concept of Shared Reality</a:t>
            </a:r>
            <a:endParaRPr kumimoji="0" lang="en-US" sz="1417" b="0" i="0" u="none" strike="noStrike" kern="1200" cap="none" spc="0" normalizeH="0" baseline="0" noProof="0" dirty="0">
              <a:ln>
                <a:noFill/>
              </a:ln>
              <a:solidFill>
                <a:srgbClr val="FFFFFF"/>
              </a:solidFill>
              <a:effectLst/>
              <a:uLnTx/>
              <a:uFillTx/>
              <a:latin typeface="Arial Narrow" pitchFamily="34" charset="0"/>
              <a:cs typeface="+mn-cs"/>
              <a:sym typeface="Arial" panose="020B0604020202020204" pitchFamily="34" charset="0"/>
            </a:endParaRPr>
          </a:p>
          <a:p>
            <a:pPr marL="0" marR="0" lvl="0" indent="0" algn="ctr" rtl="0">
              <a:lnSpc>
                <a:spcPct val="99000"/>
              </a:lnSpc>
              <a:spcBef>
                <a:spcPts val="0"/>
              </a:spcBef>
              <a:spcAft>
                <a:spcPts val="0"/>
              </a:spcAft>
              <a:buNone/>
            </a:pPr>
            <a:endParaRPr lang="en-US" sz="700" b="1" i="0" u="none" strike="noStrike" cap="none" dirty="0">
              <a:solidFill>
                <a:srgbClr val="F29000"/>
              </a:solidFill>
              <a:latin typeface="Verdana"/>
              <a:ea typeface="Verdana"/>
              <a:cs typeface="Verdana"/>
              <a:sym typeface="Verdana"/>
            </a:endParaRPr>
          </a:p>
        </p:txBody>
      </p:sp>
      <p:sp>
        <p:nvSpPr>
          <p:cNvPr id="324" name="Google Shape;324;p64"/>
          <p:cNvSpPr txBox="1"/>
          <p:nvPr/>
        </p:nvSpPr>
        <p:spPr>
          <a:xfrm>
            <a:off x="3336586" y="1352737"/>
            <a:ext cx="2530200" cy="3520539"/>
          </a:xfrm>
          <a:prstGeom prst="rect">
            <a:avLst/>
          </a:prstGeom>
          <a:noFill/>
          <a:ln>
            <a:noFill/>
          </a:ln>
        </p:spPr>
        <p:txBody>
          <a:bodyPr spcFirstLastPara="1" wrap="square" lIns="91425" tIns="45700" rIns="91425" bIns="45700" anchor="t" anchorCtr="0">
            <a:spAutoFit/>
          </a:bodyPr>
          <a:lstStyle/>
          <a:p>
            <a:pPr marL="0" marR="0" lvl="0" indent="0" algn="ctr" rtl="0">
              <a:lnSpc>
                <a:spcPct val="99000"/>
              </a:lnSpc>
              <a:spcBef>
                <a:spcPts val="0"/>
              </a:spcBef>
              <a:spcAft>
                <a:spcPts val="0"/>
              </a:spcAft>
              <a:buClr>
                <a:srgbClr val="000000"/>
              </a:buClr>
              <a:buSzPts val="1100"/>
              <a:buFont typeface="Arial"/>
              <a:buNone/>
            </a:pPr>
            <a:r>
              <a:rPr lang="en" sz="800" b="1" i="0" u="none" strike="noStrike" cap="none" dirty="0">
                <a:solidFill>
                  <a:schemeClr val="dk1"/>
                </a:solidFill>
                <a:latin typeface="Verdana"/>
                <a:ea typeface="Verdana"/>
                <a:cs typeface="Verdana"/>
                <a:sym typeface="Verdana"/>
              </a:rPr>
              <a:t>Ecosystem Navigation and Discovery</a:t>
            </a:r>
            <a:endParaRPr dirty="0">
              <a:solidFill>
                <a:schemeClr val="dk1"/>
              </a:solidFill>
            </a:endParaRPr>
          </a:p>
          <a:p>
            <a:pPr marL="0" marR="0" lvl="0" indent="0" algn="ctr" rtl="0">
              <a:lnSpc>
                <a:spcPct val="99000"/>
              </a:lnSpc>
              <a:spcBef>
                <a:spcPts val="300"/>
              </a:spcBef>
              <a:spcAft>
                <a:spcPts val="0"/>
              </a:spcAft>
              <a:buClr>
                <a:srgbClr val="000000"/>
              </a:buClr>
              <a:buSzPts val="1100"/>
              <a:buFont typeface="Arial"/>
              <a:buNone/>
            </a:pPr>
            <a:r>
              <a:rPr lang="en" sz="700" b="1" i="0" u="none" strike="noStrike" cap="none" dirty="0">
                <a:solidFill>
                  <a:srgbClr val="0099CC"/>
                </a:solidFill>
                <a:latin typeface="Verdana"/>
                <a:ea typeface="Verdana"/>
                <a:cs typeface="Verdana"/>
                <a:sym typeface="Verdana"/>
              </a:rPr>
              <a:t>Metaverse Standards Register</a:t>
            </a:r>
            <a:endParaRPr sz="900" b="0" i="0" u="none" strike="noStrike" cap="none" dirty="0">
              <a:solidFill>
                <a:srgbClr val="0099CC"/>
              </a:solidFill>
              <a:latin typeface="Verdana"/>
              <a:ea typeface="Verdana"/>
              <a:cs typeface="Verdana"/>
              <a:sym typeface="Verdana"/>
            </a:endParaRPr>
          </a:p>
          <a:p>
            <a:pPr marL="0" marR="0" lvl="0" indent="0" algn="ctr" rtl="0">
              <a:lnSpc>
                <a:spcPct val="99000"/>
              </a:lnSpc>
              <a:spcBef>
                <a:spcPts val="0"/>
              </a:spcBef>
              <a:spcAft>
                <a:spcPts val="0"/>
              </a:spcAft>
              <a:buClr>
                <a:srgbClr val="000000"/>
              </a:buClr>
              <a:buSzPts val="1000"/>
              <a:buFont typeface="Arial"/>
              <a:buNone/>
            </a:pPr>
            <a:r>
              <a:rPr lang="en" sz="600" b="0" i="0" u="none" strike="noStrike" cap="none" dirty="0">
                <a:solidFill>
                  <a:srgbClr val="44546A"/>
                </a:solidFill>
                <a:latin typeface="Verdana"/>
                <a:ea typeface="Verdana"/>
                <a:cs typeface="Verdana"/>
                <a:sym typeface="Verdana"/>
              </a:rPr>
              <a:t>Publicly available database mapping the landscape of metaverse-relevant standardization activities, organizations, standards &amp; specifications, use cases, and terms</a:t>
            </a:r>
          </a:p>
          <a:p>
            <a:pPr marL="0" marR="0" lvl="0" indent="0" algn="ctr" rtl="0">
              <a:lnSpc>
                <a:spcPct val="99000"/>
              </a:lnSpc>
              <a:spcBef>
                <a:spcPts val="0"/>
              </a:spcBef>
              <a:spcAft>
                <a:spcPts val="0"/>
              </a:spcAft>
              <a:buClr>
                <a:srgbClr val="000000"/>
              </a:buClr>
              <a:buSzPts val="1000"/>
              <a:buFont typeface="Arial"/>
              <a:buNone/>
            </a:pPr>
            <a:endParaRPr lang="en" sz="600" b="0" i="0" u="none" strike="noStrike" cap="none" dirty="0">
              <a:solidFill>
                <a:srgbClr val="44546A"/>
              </a:solidFill>
              <a:latin typeface="Verdana"/>
              <a:ea typeface="Verdana"/>
              <a:cs typeface="Verdana"/>
              <a:sym typeface="Verdana"/>
            </a:endParaRPr>
          </a:p>
          <a:p>
            <a:pPr marL="0" marR="0" lvl="0" indent="0" algn="ctr" rtl="0">
              <a:lnSpc>
                <a:spcPct val="99000"/>
              </a:lnSpc>
              <a:spcBef>
                <a:spcPts val="0"/>
              </a:spcBef>
              <a:spcAft>
                <a:spcPts val="0"/>
              </a:spcAft>
              <a:buNone/>
            </a:pPr>
            <a:r>
              <a:rPr lang="en-US" sz="800" b="1" i="0" u="none" strike="noStrike" cap="none" dirty="0">
                <a:solidFill>
                  <a:schemeClr val="dk1"/>
                </a:solidFill>
                <a:latin typeface="Verdana"/>
                <a:ea typeface="Verdana"/>
                <a:cs typeface="Verdana"/>
                <a:sym typeface="Verdana"/>
              </a:rPr>
              <a:t>Technology Stack</a:t>
            </a:r>
            <a:endParaRPr lang="en-US" sz="800" dirty="0">
              <a:solidFill>
                <a:schemeClr val="dk1"/>
              </a:solidFill>
            </a:endParaRPr>
          </a:p>
          <a:p>
            <a:pPr marL="0" marR="0" lvl="0" indent="0" algn="ctr" rtl="0">
              <a:lnSpc>
                <a:spcPct val="99000"/>
              </a:lnSpc>
              <a:spcBef>
                <a:spcPts val="300"/>
              </a:spcBef>
              <a:spcAft>
                <a:spcPts val="0"/>
              </a:spcAft>
              <a:buNone/>
            </a:pPr>
            <a:r>
              <a:rPr lang="en-US" sz="700" b="1" i="0" u="none" strike="noStrike" cap="none" dirty="0">
                <a:solidFill>
                  <a:srgbClr val="0099CC"/>
                </a:solidFill>
                <a:latin typeface="Verdana"/>
                <a:ea typeface="Verdana"/>
                <a:cs typeface="Verdana"/>
                <a:sym typeface="Verdana"/>
              </a:rPr>
              <a:t>Network Requirements and Capabilities</a:t>
            </a:r>
          </a:p>
          <a:p>
            <a:pPr marL="0" marR="0" lvl="0" indent="0" algn="ctr" rtl="0">
              <a:lnSpc>
                <a:spcPct val="99000"/>
              </a:lnSpc>
              <a:spcBef>
                <a:spcPts val="0"/>
              </a:spcBef>
              <a:spcAft>
                <a:spcPts val="0"/>
              </a:spcAft>
              <a:buClr>
                <a:schemeClr val="dk1"/>
              </a:buClr>
              <a:buSzPts val="1000"/>
              <a:buFont typeface="Arial"/>
              <a:buNone/>
            </a:pPr>
            <a:r>
              <a:rPr lang="en-US" sz="600" b="0" i="0" u="none" strike="noStrike" cap="none" dirty="0">
                <a:solidFill>
                  <a:schemeClr val="dk2"/>
                </a:solidFill>
                <a:latin typeface="Verdana"/>
                <a:ea typeface="Verdana"/>
                <a:cs typeface="Verdana"/>
                <a:sym typeface="Verdana"/>
              </a:rPr>
              <a:t>Industry requirements for seamlessly transitioning traffic on multiple wireline and wireless technologies for deploying metaverse applications at scale</a:t>
            </a:r>
            <a:endParaRPr lang="en-US" sz="600" b="0" i="0" u="none" strike="noStrike" cap="none" dirty="0">
              <a:solidFill>
                <a:srgbClr val="44546A"/>
              </a:solidFill>
              <a:latin typeface="Verdana"/>
              <a:ea typeface="Verdana"/>
              <a:cs typeface="Verdana"/>
              <a:sym typeface="Verdana"/>
            </a:endParaRPr>
          </a:p>
          <a:p>
            <a:pPr marL="0" marR="0" lvl="0" indent="0" algn="ctr" rtl="0">
              <a:lnSpc>
                <a:spcPct val="99000"/>
              </a:lnSpc>
              <a:spcBef>
                <a:spcPts val="300"/>
              </a:spcBef>
              <a:spcAft>
                <a:spcPts val="0"/>
              </a:spcAft>
              <a:buClr>
                <a:srgbClr val="000000"/>
              </a:buClr>
              <a:buSzPts val="1100"/>
              <a:buFont typeface="Arial"/>
              <a:buNone/>
            </a:pPr>
            <a:r>
              <a:rPr lang="en-US" sz="700" b="1" i="0" u="none" strike="noStrike" cap="none" dirty="0">
                <a:solidFill>
                  <a:srgbClr val="0099CC"/>
                </a:solidFill>
                <a:latin typeface="Verdana"/>
                <a:ea typeface="Verdana"/>
                <a:cs typeface="Verdana"/>
                <a:sym typeface="Verdana"/>
              </a:rPr>
              <a:t>3D Web Interoperability</a:t>
            </a:r>
          </a:p>
          <a:p>
            <a:pPr marL="0" marR="0" lvl="0" indent="0" algn="ctr" rtl="0">
              <a:lnSpc>
                <a:spcPct val="99000"/>
              </a:lnSpc>
              <a:spcBef>
                <a:spcPts val="0"/>
              </a:spcBef>
              <a:spcAft>
                <a:spcPts val="0"/>
              </a:spcAft>
              <a:buClr>
                <a:srgbClr val="44546A"/>
              </a:buClr>
              <a:buSzPts val="600"/>
              <a:buFont typeface="Verdana"/>
              <a:buNone/>
            </a:pPr>
            <a:r>
              <a:rPr lang="en-US" sz="600" b="0" i="0" u="none" strike="noStrike" cap="none" dirty="0">
                <a:solidFill>
                  <a:srgbClr val="44546A"/>
                </a:solidFill>
                <a:latin typeface="Verdana"/>
                <a:ea typeface="Verdana"/>
                <a:cs typeface="Verdana"/>
                <a:sym typeface="Verdana"/>
              </a:rPr>
              <a:t>Enable the broadest possible interoperability of </a:t>
            </a:r>
            <a:br>
              <a:rPr lang="en-US" sz="600" b="0" i="0" u="none" strike="noStrike" cap="none" dirty="0">
                <a:solidFill>
                  <a:srgbClr val="44546A"/>
                </a:solidFill>
                <a:latin typeface="Verdana"/>
                <a:ea typeface="Verdana"/>
                <a:cs typeface="Verdana"/>
                <a:sym typeface="Verdana"/>
              </a:rPr>
            </a:br>
            <a:r>
              <a:rPr lang="en-US" sz="600" b="0" i="0" u="none" strike="noStrike" cap="none" dirty="0">
                <a:solidFill>
                  <a:srgbClr val="44546A"/>
                </a:solidFill>
                <a:latin typeface="Verdana"/>
                <a:ea typeface="Verdana"/>
                <a:cs typeface="Verdana"/>
                <a:sym typeface="Verdana"/>
              </a:rPr>
              <a:t>Metaverse Content using the Web</a:t>
            </a:r>
          </a:p>
          <a:p>
            <a:pPr marL="0" marR="0" lvl="0" indent="0" algn="ctr" rtl="0">
              <a:lnSpc>
                <a:spcPct val="99000"/>
              </a:lnSpc>
              <a:spcBef>
                <a:spcPts val="300"/>
              </a:spcBef>
              <a:spcAft>
                <a:spcPts val="0"/>
              </a:spcAft>
              <a:buClr>
                <a:srgbClr val="000000"/>
              </a:buClr>
              <a:buSzPts val="1100"/>
              <a:buFont typeface="Arial"/>
              <a:buNone/>
            </a:pPr>
            <a:r>
              <a:rPr lang="en-US" sz="700" b="1" i="0" u="none" strike="noStrike" cap="none" dirty="0">
                <a:solidFill>
                  <a:schemeClr val="accent2"/>
                </a:solidFill>
                <a:latin typeface="Verdana"/>
                <a:ea typeface="Verdana"/>
                <a:cs typeface="Verdana"/>
                <a:sym typeface="Verdana"/>
              </a:rPr>
              <a:t>XR Device Interoperability</a:t>
            </a:r>
          </a:p>
          <a:p>
            <a:pPr marL="0" marR="0" lvl="0" indent="0" algn="ctr" rtl="0">
              <a:lnSpc>
                <a:spcPct val="99000"/>
              </a:lnSpc>
              <a:spcBef>
                <a:spcPts val="0"/>
              </a:spcBef>
              <a:spcAft>
                <a:spcPts val="0"/>
              </a:spcAft>
              <a:buClr>
                <a:srgbClr val="44546A"/>
              </a:buClr>
              <a:buSzPts val="600"/>
              <a:buFont typeface="Verdana"/>
              <a:buNone/>
            </a:pPr>
            <a:r>
              <a:rPr lang="en-US" sz="600" b="0" i="0" u="none" strike="noStrike" cap="none" dirty="0">
                <a:solidFill>
                  <a:srgbClr val="44546A"/>
                </a:solidFill>
                <a:latin typeface="Verdana"/>
                <a:ea typeface="Verdana"/>
                <a:cs typeface="Verdana"/>
                <a:sym typeface="Verdana"/>
              </a:rPr>
              <a:t>Establishing a platform for facilitating the discussion between identified stakeholders and working on identifying and recommending solutions to XR ecosystem issues to help accelerate the time-to-market, performance, and usage of XR experiences. </a:t>
            </a:r>
          </a:p>
          <a:p>
            <a:pPr marL="0" marR="0" lvl="0" indent="0" algn="ctr" rtl="0">
              <a:lnSpc>
                <a:spcPct val="99000"/>
              </a:lnSpc>
              <a:spcBef>
                <a:spcPts val="0"/>
              </a:spcBef>
              <a:spcAft>
                <a:spcPts val="0"/>
              </a:spcAft>
              <a:buClr>
                <a:srgbClr val="44546A"/>
              </a:buClr>
              <a:buSzPts val="600"/>
              <a:buFont typeface="Verdana"/>
              <a:buNone/>
            </a:pPr>
            <a:endParaRPr lang="en-US" sz="600" b="0" i="0" u="none" strike="noStrike" cap="none" dirty="0">
              <a:solidFill>
                <a:srgbClr val="44546A"/>
              </a:solidFill>
              <a:latin typeface="Verdana"/>
              <a:ea typeface="Verdana"/>
              <a:cs typeface="Verdana"/>
              <a:sym typeface="Verdana"/>
            </a:endParaRPr>
          </a:p>
          <a:p>
            <a:pPr marL="0" marR="0" lvl="0" indent="0" algn="ctr" rtl="0">
              <a:lnSpc>
                <a:spcPct val="99000"/>
              </a:lnSpc>
              <a:spcBef>
                <a:spcPts val="0"/>
              </a:spcBef>
              <a:spcAft>
                <a:spcPts val="0"/>
              </a:spcAft>
              <a:buClr>
                <a:srgbClr val="44546A"/>
              </a:buClr>
              <a:buSzPts val="600"/>
              <a:buFont typeface="Verdana"/>
              <a:buNone/>
            </a:pPr>
            <a:endParaRPr lang="en-US" sz="600" b="0" i="0" u="none" strike="noStrike" cap="none" dirty="0">
              <a:solidFill>
                <a:srgbClr val="44546A"/>
              </a:solidFill>
              <a:latin typeface="Verdana"/>
              <a:ea typeface="Verdana"/>
              <a:cs typeface="Verdana"/>
              <a:sym typeface="Verdana"/>
            </a:endParaRPr>
          </a:p>
          <a:p>
            <a:pPr marL="0" marR="0" lvl="0" indent="0" algn="ctr" rtl="0">
              <a:lnSpc>
                <a:spcPct val="99000"/>
              </a:lnSpc>
              <a:spcBef>
                <a:spcPts val="0"/>
              </a:spcBef>
              <a:spcAft>
                <a:spcPts val="0"/>
              </a:spcAft>
              <a:buClr>
                <a:srgbClr val="44546A"/>
              </a:buClr>
              <a:buSzPts val="600"/>
              <a:buFont typeface="Verdana"/>
              <a:buNone/>
            </a:pPr>
            <a:endParaRPr lang="en-US" sz="600" dirty="0">
              <a:solidFill>
                <a:srgbClr val="44546A"/>
              </a:solidFill>
              <a:latin typeface="Verdana"/>
              <a:ea typeface="Verdana"/>
              <a:cs typeface="Verdana"/>
              <a:sym typeface="Verdana"/>
            </a:endParaRPr>
          </a:p>
          <a:p>
            <a:pPr marL="0" marR="0" lvl="0" indent="0" algn="ctr" defTabSz="914400" rtl="0" eaLnBrk="1" fontAlgn="base" latinLnBrk="0" hangingPunct="1">
              <a:lnSpc>
                <a:spcPct val="99000"/>
              </a:lnSpc>
              <a:spcBef>
                <a:spcPts val="0"/>
              </a:spcBef>
              <a:spcAft>
                <a:spcPts val="0"/>
              </a:spcAft>
              <a:buClr>
                <a:srgbClr val="000000"/>
              </a:buClr>
              <a:buSzPts val="1100"/>
              <a:buFont typeface="Arial"/>
              <a:buNone/>
              <a:tabLst/>
              <a:defRPr/>
            </a:pPr>
            <a:r>
              <a:rPr kumimoji="0" lang="en-US" sz="800" b="1" i="0" u="none" strike="noStrike" kern="1200" cap="none" spc="0" normalizeH="0" baseline="0" noProof="0" dirty="0">
                <a:ln>
                  <a:noFill/>
                </a:ln>
                <a:solidFill>
                  <a:prstClr val="black"/>
                </a:solidFill>
                <a:effectLst/>
                <a:uLnTx/>
                <a:uFillTx/>
                <a:latin typeface="Verdana"/>
                <a:ea typeface="Verdana"/>
                <a:cs typeface="Verdana"/>
                <a:sym typeface="Verdana"/>
              </a:rPr>
              <a:t>Engagement and Education</a:t>
            </a:r>
            <a:endParaRPr kumimoji="0" lang="en-US" sz="1417" b="0" i="0" u="none" strike="noStrike" kern="1200" cap="none" spc="0" normalizeH="0" baseline="0" noProof="0" dirty="0">
              <a:ln>
                <a:noFill/>
              </a:ln>
              <a:solidFill>
                <a:prstClr val="black"/>
              </a:solidFill>
              <a:effectLst/>
              <a:uLnTx/>
              <a:uFillTx/>
              <a:latin typeface="Arial Narrow" pitchFamily="34" charset="0"/>
              <a:cs typeface="+mn-cs"/>
              <a:sym typeface="Arial" panose="020B0604020202020204" pitchFamily="34" charset="0"/>
            </a:endParaRPr>
          </a:p>
          <a:p>
            <a:pPr marL="0" marR="0" lvl="0" indent="0" algn="ctr" defTabSz="914400" rtl="0" eaLnBrk="1" fontAlgn="base" latinLnBrk="0" hangingPunct="1">
              <a:lnSpc>
                <a:spcPct val="99000"/>
              </a:lnSpc>
              <a:spcBef>
                <a:spcPts val="300"/>
              </a:spcBef>
              <a:spcAft>
                <a:spcPts val="0"/>
              </a:spcAft>
              <a:buClr>
                <a:srgbClr val="000000"/>
              </a:buClr>
              <a:buSzPts val="1100"/>
              <a:buFont typeface="Arial"/>
              <a:buNone/>
              <a:tabLst/>
              <a:defRPr/>
            </a:pPr>
            <a:r>
              <a:rPr kumimoji="0" lang="en-US" sz="700" b="1" i="0" u="none" strike="noStrike" kern="1200" cap="none" spc="0" normalizeH="0" baseline="0" noProof="0" dirty="0">
                <a:ln>
                  <a:noFill/>
                </a:ln>
                <a:solidFill>
                  <a:srgbClr val="0095C7"/>
                </a:solidFill>
                <a:effectLst/>
                <a:uLnTx/>
                <a:uFillTx/>
                <a:latin typeface="Verdana"/>
                <a:ea typeface="Verdana"/>
                <a:cs typeface="Verdana"/>
                <a:sym typeface="Verdana"/>
              </a:rPr>
              <a:t>End-User Technical Troubleshooting</a:t>
            </a:r>
            <a:br>
              <a:rPr kumimoji="0" lang="en-US" sz="700" b="1" i="0" u="none" strike="noStrike" kern="1200" cap="none" spc="0" normalizeH="0" baseline="0" noProof="0" dirty="0">
                <a:ln>
                  <a:noFill/>
                </a:ln>
                <a:solidFill>
                  <a:srgbClr val="0095C7"/>
                </a:solidFill>
                <a:effectLst/>
                <a:uLnTx/>
                <a:uFillTx/>
                <a:latin typeface="Verdana"/>
                <a:ea typeface="Verdana"/>
                <a:cs typeface="Verdana"/>
                <a:sym typeface="Verdana"/>
              </a:rPr>
            </a:br>
            <a:r>
              <a:rPr kumimoji="0" lang="en-US" sz="600" b="0" i="0" u="none" strike="noStrike" kern="1200" cap="none" spc="0" normalizeH="0" baseline="0" noProof="0" dirty="0">
                <a:ln>
                  <a:noFill/>
                </a:ln>
                <a:solidFill>
                  <a:srgbClr val="44546A"/>
                </a:solidFill>
                <a:effectLst/>
                <a:uLnTx/>
                <a:uFillTx/>
                <a:latin typeface="Verdana"/>
                <a:ea typeface="Verdana"/>
                <a:cs typeface="Verdana"/>
                <a:sym typeface="Verdana"/>
              </a:rPr>
              <a:t>Enabling end-users to ensure reliable metaverse experiences</a:t>
            </a:r>
          </a:p>
          <a:p>
            <a:pPr marL="0" marR="0" lvl="0" indent="0" algn="ctr" defTabSz="914400" rtl="0" eaLnBrk="1" fontAlgn="base" latinLnBrk="0" hangingPunct="1">
              <a:lnSpc>
                <a:spcPct val="99000"/>
              </a:lnSpc>
              <a:spcBef>
                <a:spcPts val="200"/>
              </a:spcBef>
              <a:spcAft>
                <a:spcPts val="0"/>
              </a:spcAft>
              <a:buClr>
                <a:srgbClr val="000000"/>
              </a:buClr>
              <a:buSzPts val="1100"/>
              <a:buFont typeface="Arial"/>
              <a:buNone/>
              <a:tabLst/>
              <a:defRPr/>
            </a:pPr>
            <a:r>
              <a:rPr kumimoji="0" lang="en-US" sz="700" b="1" i="0" u="none" strike="noStrike" kern="1200" cap="none" spc="0" normalizeH="0" baseline="0" noProof="0" dirty="0">
                <a:ln>
                  <a:noFill/>
                </a:ln>
                <a:solidFill>
                  <a:schemeClr val="accent6">
                    <a:lumMod val="75000"/>
                  </a:schemeClr>
                </a:solidFill>
                <a:effectLst/>
                <a:uLnTx/>
                <a:uFillTx/>
                <a:latin typeface="Verdana"/>
                <a:ea typeface="Verdana"/>
                <a:cs typeface="Verdana"/>
                <a:sym typeface="Verdana"/>
              </a:rPr>
              <a:t>Metaverse Educational Research</a:t>
            </a:r>
            <a:endParaRPr kumimoji="0" lang="en-US" sz="1417" b="0" i="0" u="none" strike="noStrike" kern="1200" cap="none" spc="0" normalizeH="0" baseline="0" noProof="0" dirty="0">
              <a:ln>
                <a:noFill/>
              </a:ln>
              <a:solidFill>
                <a:schemeClr val="accent6">
                  <a:lumMod val="75000"/>
                </a:schemeClr>
              </a:solidFill>
              <a:effectLst/>
              <a:uLnTx/>
              <a:uFillTx/>
              <a:latin typeface="Arial Narrow" pitchFamily="34" charset="0"/>
              <a:cs typeface="+mn-cs"/>
              <a:sym typeface="Arial" panose="020B0604020202020204" pitchFamily="34" charset="0"/>
            </a:endParaRPr>
          </a:p>
          <a:p>
            <a:pPr marL="0" marR="0" lvl="0" indent="0" algn="ctr" defTabSz="914400" rtl="0" eaLnBrk="1" fontAlgn="base" latinLnBrk="0" hangingPunct="1">
              <a:lnSpc>
                <a:spcPct val="99000"/>
              </a:lnSpc>
              <a:spcBef>
                <a:spcPts val="0"/>
              </a:spcBef>
              <a:spcAft>
                <a:spcPts val="0"/>
              </a:spcAft>
              <a:buClr>
                <a:srgbClr val="000000"/>
              </a:buClr>
              <a:buSzPts val="1100"/>
              <a:buFont typeface="Arial"/>
              <a:buNone/>
              <a:tabLst/>
              <a:defRPr/>
            </a:pPr>
            <a:r>
              <a:rPr kumimoji="0" lang="en-US" sz="600" b="0" i="0" u="none" strike="noStrike" kern="1200" cap="none" spc="0" normalizeH="0" baseline="0" noProof="0" dirty="0">
                <a:ln>
                  <a:noFill/>
                </a:ln>
                <a:solidFill>
                  <a:srgbClr val="44546A"/>
                </a:solidFill>
                <a:effectLst/>
                <a:uLnTx/>
                <a:uFillTx/>
                <a:latin typeface="Verdana"/>
                <a:ea typeface="Verdana"/>
                <a:cs typeface="Verdana"/>
                <a:sym typeface="Verdana"/>
              </a:rPr>
              <a:t>Using the metaverse for education</a:t>
            </a:r>
            <a:endParaRPr kumimoji="0" lang="en-US" sz="1417" b="0" i="0" u="none" strike="noStrike" kern="1200" cap="none" spc="0" normalizeH="0" baseline="0" noProof="0" dirty="0">
              <a:ln>
                <a:noFill/>
              </a:ln>
              <a:solidFill>
                <a:srgbClr val="FFFFFF"/>
              </a:solidFill>
              <a:effectLst/>
              <a:uLnTx/>
              <a:uFillTx/>
              <a:latin typeface="Arial Narrow" pitchFamily="34" charset="0"/>
              <a:cs typeface="+mn-cs"/>
              <a:sym typeface="Arial" panose="020B0604020202020204" pitchFamily="34" charset="0"/>
            </a:endParaRPr>
          </a:p>
          <a:p>
            <a:pPr marL="0" marR="0" lvl="0" indent="0" algn="ctr" defTabSz="914400" rtl="0" eaLnBrk="1" fontAlgn="base" latinLnBrk="0" hangingPunct="1">
              <a:lnSpc>
                <a:spcPct val="99000"/>
              </a:lnSpc>
              <a:spcBef>
                <a:spcPts val="200"/>
              </a:spcBef>
              <a:spcAft>
                <a:spcPts val="0"/>
              </a:spcAft>
              <a:buClrTx/>
              <a:buSzTx/>
              <a:buFontTx/>
              <a:buNone/>
              <a:tabLst/>
              <a:defRPr/>
            </a:pPr>
            <a:r>
              <a:rPr kumimoji="0" lang="en-US" sz="700" b="1" i="0" u="none" strike="noStrike" kern="1200" cap="none" spc="0" normalizeH="0" baseline="0" noProof="0" dirty="0">
                <a:ln>
                  <a:noFill/>
                </a:ln>
                <a:solidFill>
                  <a:schemeClr val="accent2"/>
                </a:solidFill>
                <a:effectLst/>
                <a:uLnTx/>
                <a:uFillTx/>
                <a:latin typeface="Verdana"/>
                <a:ea typeface="Verdana"/>
                <a:cs typeface="Verdana"/>
                <a:sym typeface="Verdana"/>
              </a:rPr>
              <a:t>Accessibility</a:t>
            </a:r>
            <a:endParaRPr kumimoji="0" lang="en-US" sz="1417" b="0" i="0" u="none" strike="noStrike" kern="1200" cap="none" spc="0" normalizeH="0" baseline="0" noProof="0" dirty="0">
              <a:ln>
                <a:noFill/>
              </a:ln>
              <a:solidFill>
                <a:schemeClr val="accent2"/>
              </a:solidFill>
              <a:effectLst/>
              <a:uLnTx/>
              <a:uFillTx/>
              <a:latin typeface="Arial Narrow" pitchFamily="34" charset="0"/>
              <a:cs typeface="+mn-cs"/>
              <a:sym typeface="Arial" panose="020B0604020202020204" pitchFamily="34" charset="0"/>
            </a:endParaRPr>
          </a:p>
          <a:p>
            <a:pPr marL="0" marR="0" lvl="0" indent="0" algn="ctr" defTabSz="914400" rtl="0" eaLnBrk="1" fontAlgn="base" latinLnBrk="0" hangingPunct="1">
              <a:lnSpc>
                <a:spcPct val="99000"/>
              </a:lnSpc>
              <a:spcBef>
                <a:spcPts val="0"/>
              </a:spcBef>
              <a:spcAft>
                <a:spcPts val="0"/>
              </a:spcAft>
              <a:buClr>
                <a:srgbClr val="000000"/>
              </a:buClr>
              <a:buSzPts val="1100"/>
              <a:buFont typeface="Arial"/>
              <a:buNone/>
              <a:tabLst/>
              <a:defRPr/>
            </a:pPr>
            <a:r>
              <a:rPr kumimoji="0" lang="en-US" sz="600" b="0" i="0" u="none" strike="noStrike" kern="1200" cap="none" spc="0" normalizeH="0" baseline="0" noProof="0" dirty="0">
                <a:ln>
                  <a:noFill/>
                </a:ln>
                <a:solidFill>
                  <a:srgbClr val="44546A"/>
                </a:solidFill>
                <a:effectLst/>
                <a:uLnTx/>
                <a:uFillTx/>
                <a:latin typeface="Verdana"/>
                <a:ea typeface="Verdana"/>
                <a:cs typeface="Verdana"/>
                <a:sym typeface="Verdana"/>
              </a:rPr>
              <a:t>Ensuring the metaverse is accessible to all</a:t>
            </a:r>
          </a:p>
          <a:p>
            <a:pPr marL="0" marR="0" lvl="0" indent="0" algn="ctr" rtl="0">
              <a:lnSpc>
                <a:spcPct val="99000"/>
              </a:lnSpc>
              <a:spcBef>
                <a:spcPts val="0"/>
              </a:spcBef>
              <a:spcAft>
                <a:spcPts val="0"/>
              </a:spcAft>
              <a:buClr>
                <a:srgbClr val="44546A"/>
              </a:buClr>
              <a:buSzPts val="600"/>
              <a:buFont typeface="Verdana"/>
              <a:buNone/>
            </a:pPr>
            <a:endParaRPr lang="en-US" sz="800" b="1" i="0" u="none" strike="noStrike" cap="none" dirty="0">
              <a:solidFill>
                <a:srgbClr val="548135"/>
              </a:solidFill>
              <a:latin typeface="Verdana"/>
              <a:ea typeface="Verdana"/>
              <a:cs typeface="Verdana"/>
              <a:sym typeface="Verdana"/>
            </a:endParaRPr>
          </a:p>
          <a:p>
            <a:pPr marL="0" marR="0" lvl="0" indent="0" algn="ctr" rtl="0">
              <a:lnSpc>
                <a:spcPct val="99000"/>
              </a:lnSpc>
              <a:spcBef>
                <a:spcPts val="0"/>
              </a:spcBef>
              <a:spcAft>
                <a:spcPts val="0"/>
              </a:spcAft>
              <a:buClr>
                <a:srgbClr val="000000"/>
              </a:buClr>
              <a:buSzPts val="1000"/>
              <a:buFont typeface="Arial"/>
              <a:buNone/>
            </a:pPr>
            <a:endParaRPr sz="600" b="0" i="0" u="none" strike="noStrike" cap="none" dirty="0">
              <a:solidFill>
                <a:srgbClr val="44546A"/>
              </a:solidFill>
              <a:latin typeface="Verdana"/>
              <a:ea typeface="Verdana"/>
              <a:cs typeface="Verdana"/>
              <a:sym typeface="Verdana"/>
            </a:endParaRPr>
          </a:p>
          <a:p>
            <a:pPr marL="0" marR="0" lvl="0" indent="0" algn="ctr" rtl="0">
              <a:lnSpc>
                <a:spcPct val="99000"/>
              </a:lnSpc>
              <a:spcBef>
                <a:spcPts val="0"/>
              </a:spcBef>
              <a:spcAft>
                <a:spcPts val="0"/>
              </a:spcAft>
              <a:buClr>
                <a:srgbClr val="000000"/>
              </a:buClr>
              <a:buSzPts val="1000"/>
              <a:buFont typeface="Arial"/>
              <a:buNone/>
            </a:pPr>
            <a:endParaRPr sz="200" b="0" i="0" u="none" strike="noStrike" cap="none" dirty="0">
              <a:solidFill>
                <a:srgbClr val="44546A"/>
              </a:solidFill>
              <a:latin typeface="Verdana"/>
              <a:ea typeface="Verdana"/>
              <a:cs typeface="Verdana"/>
              <a:sym typeface="Verdana"/>
            </a:endParaRPr>
          </a:p>
        </p:txBody>
      </p:sp>
      <p:sp>
        <p:nvSpPr>
          <p:cNvPr id="325" name="Google Shape;325;p64"/>
          <p:cNvSpPr txBox="1"/>
          <p:nvPr/>
        </p:nvSpPr>
        <p:spPr>
          <a:xfrm>
            <a:off x="6059985" y="1352737"/>
            <a:ext cx="2846700" cy="2054561"/>
          </a:xfrm>
          <a:prstGeom prst="rect">
            <a:avLst/>
          </a:prstGeom>
          <a:noFill/>
          <a:ln>
            <a:noFill/>
          </a:ln>
        </p:spPr>
        <p:txBody>
          <a:bodyPr spcFirstLastPara="1" wrap="square" lIns="91425" tIns="45700" rIns="91425" bIns="45700" anchor="t" anchorCtr="0">
            <a:spAutoFit/>
          </a:bodyPr>
          <a:lstStyle/>
          <a:p>
            <a:pPr marL="0" marR="0" lvl="0" indent="0" algn="ctr" rtl="0">
              <a:lnSpc>
                <a:spcPct val="99000"/>
              </a:lnSpc>
              <a:spcBef>
                <a:spcPts val="0"/>
              </a:spcBef>
              <a:spcAft>
                <a:spcPts val="0"/>
              </a:spcAft>
              <a:buClr>
                <a:srgbClr val="000000"/>
              </a:buClr>
              <a:buSzPts val="1100"/>
              <a:buFont typeface="Arial"/>
              <a:buNone/>
            </a:pPr>
            <a:r>
              <a:rPr lang="en" sz="800" b="1" i="0" u="none" strike="noStrike" cap="none" dirty="0">
                <a:solidFill>
                  <a:schemeClr val="dk1"/>
                </a:solidFill>
                <a:latin typeface="Verdana"/>
                <a:ea typeface="Verdana"/>
                <a:cs typeface="Verdana"/>
                <a:sym typeface="Verdana"/>
              </a:rPr>
              <a:t>Legal </a:t>
            </a:r>
            <a:endParaRPr dirty="0">
              <a:solidFill>
                <a:schemeClr val="dk1"/>
              </a:solidFill>
            </a:endParaRPr>
          </a:p>
          <a:p>
            <a:pPr marL="0" marR="0" lvl="0" indent="0" algn="ctr" rtl="0">
              <a:lnSpc>
                <a:spcPct val="99000"/>
              </a:lnSpc>
              <a:spcBef>
                <a:spcPts val="300"/>
              </a:spcBef>
              <a:spcAft>
                <a:spcPts val="0"/>
              </a:spcAft>
              <a:buNone/>
            </a:pPr>
            <a:r>
              <a:rPr lang="en" sz="700" b="1" i="0" u="none" strike="noStrike" cap="none" dirty="0">
                <a:solidFill>
                  <a:srgbClr val="0095C7"/>
                </a:solidFill>
                <a:latin typeface="Verdana"/>
                <a:ea typeface="Verdana"/>
                <a:cs typeface="Verdana"/>
                <a:sym typeface="Verdana"/>
              </a:rPr>
              <a:t>Asset Management (web3, protection, digital rights)</a:t>
            </a:r>
            <a:endParaRPr sz="700" b="1" i="0" u="none" strike="noStrike" cap="none" dirty="0">
              <a:solidFill>
                <a:srgbClr val="0095C7"/>
              </a:solidFill>
              <a:latin typeface="Verdana"/>
              <a:ea typeface="Verdana"/>
              <a:cs typeface="Verdana"/>
              <a:sym typeface="Verdana"/>
            </a:endParaRPr>
          </a:p>
          <a:p>
            <a:pPr marL="0" marR="0" lvl="0" indent="0" algn="ctr" rtl="0">
              <a:lnSpc>
                <a:spcPct val="99000"/>
              </a:lnSpc>
              <a:spcBef>
                <a:spcPts val="0"/>
              </a:spcBef>
              <a:spcAft>
                <a:spcPts val="0"/>
              </a:spcAft>
              <a:buClr>
                <a:srgbClr val="000000"/>
              </a:buClr>
              <a:buSzPts val="1000"/>
              <a:buFont typeface="Arial"/>
              <a:buNone/>
            </a:pPr>
            <a:r>
              <a:rPr lang="en" sz="600" b="0" i="0" u="none" strike="noStrike" cap="none" dirty="0">
                <a:solidFill>
                  <a:srgbClr val="44546A"/>
                </a:solidFill>
                <a:latin typeface="Verdana"/>
                <a:ea typeface="Verdana"/>
                <a:cs typeface="Verdana"/>
                <a:sym typeface="Verdana"/>
              </a:rPr>
              <a:t>Digital rights, protection, portability, access, availability</a:t>
            </a:r>
            <a:endParaRPr sz="600" b="0" i="0" u="none" strike="noStrike" cap="none" dirty="0">
              <a:solidFill>
                <a:srgbClr val="44546A"/>
              </a:solidFill>
              <a:latin typeface="Verdana"/>
              <a:ea typeface="Verdana"/>
              <a:cs typeface="Verdana"/>
              <a:sym typeface="Verdana"/>
            </a:endParaRPr>
          </a:p>
          <a:p>
            <a:pPr marL="0" marR="0" lvl="0" indent="0" algn="ctr" rtl="0">
              <a:lnSpc>
                <a:spcPct val="99000"/>
              </a:lnSpc>
              <a:spcBef>
                <a:spcPts val="300"/>
              </a:spcBef>
              <a:spcAft>
                <a:spcPts val="0"/>
              </a:spcAft>
              <a:buClr>
                <a:srgbClr val="000000"/>
              </a:buClr>
              <a:buSzPts val="1100"/>
              <a:buFont typeface="Arial"/>
              <a:buNone/>
            </a:pPr>
            <a:r>
              <a:rPr lang="en" sz="700" b="1" i="0" u="none" strike="noStrike" cap="none" dirty="0">
                <a:solidFill>
                  <a:srgbClr val="0099CC"/>
                </a:solidFill>
                <a:latin typeface="Verdana"/>
                <a:ea typeface="Verdana"/>
                <a:cs typeface="Verdana"/>
                <a:sym typeface="Verdana"/>
              </a:rPr>
              <a:t>Privacy, Cybersecurity &amp; Identity</a:t>
            </a:r>
            <a:endParaRPr dirty="0">
              <a:solidFill>
                <a:srgbClr val="0099CC"/>
              </a:solidFill>
            </a:endParaRPr>
          </a:p>
          <a:p>
            <a:pPr marL="0" marR="0" lvl="0" indent="0" algn="ctr" rtl="0">
              <a:lnSpc>
                <a:spcPct val="99000"/>
              </a:lnSpc>
              <a:spcBef>
                <a:spcPts val="0"/>
              </a:spcBef>
              <a:spcAft>
                <a:spcPts val="0"/>
              </a:spcAft>
              <a:buClr>
                <a:srgbClr val="000000"/>
              </a:buClr>
              <a:buSzPts val="1100"/>
              <a:buFont typeface="Arial"/>
              <a:buNone/>
            </a:pPr>
            <a:r>
              <a:rPr lang="en" sz="600" b="0" i="0" u="none" strike="noStrike" cap="none" dirty="0">
                <a:solidFill>
                  <a:srgbClr val="44546A"/>
                </a:solidFill>
                <a:latin typeface="Verdana"/>
                <a:ea typeface="Verdana"/>
                <a:cs typeface="Verdana"/>
                <a:sym typeface="Verdana"/>
              </a:rPr>
              <a:t> Recommendations for responsible innovation that mitigates human and societal harm from objective and subjective privacy risks – including cybersecurity and identity risk management</a:t>
            </a:r>
            <a:endParaRPr dirty="0"/>
          </a:p>
          <a:p>
            <a:pPr marL="0" marR="0" lvl="0" indent="0" algn="ctr" rtl="0">
              <a:lnSpc>
                <a:spcPct val="99000"/>
              </a:lnSpc>
              <a:spcBef>
                <a:spcPts val="300"/>
              </a:spcBef>
              <a:spcAft>
                <a:spcPts val="0"/>
              </a:spcAft>
              <a:buNone/>
            </a:pPr>
            <a:r>
              <a:rPr lang="en" sz="700" b="1" i="0" u="none" strike="noStrike" cap="none" dirty="0">
                <a:solidFill>
                  <a:schemeClr val="accent6">
                    <a:lumMod val="75000"/>
                  </a:schemeClr>
                </a:solidFill>
                <a:latin typeface="Verdana"/>
                <a:ea typeface="Verdana"/>
                <a:cs typeface="Verdana"/>
                <a:sym typeface="Verdana"/>
              </a:rPr>
              <a:t>Ethical principles for the metaverse </a:t>
            </a:r>
            <a:br>
              <a:rPr lang="en" sz="700" b="1" i="0" u="none" strike="noStrike" cap="none" dirty="0">
                <a:solidFill>
                  <a:schemeClr val="accent6">
                    <a:lumMod val="75000"/>
                  </a:schemeClr>
                </a:solidFill>
                <a:latin typeface="Verdana"/>
                <a:ea typeface="Verdana"/>
                <a:cs typeface="Verdana"/>
                <a:sym typeface="Verdana"/>
              </a:rPr>
            </a:br>
            <a:r>
              <a:rPr lang="en" sz="700" b="1" i="0" u="none" strike="noStrike" cap="none" dirty="0">
                <a:solidFill>
                  <a:schemeClr val="accent6">
                    <a:lumMod val="75000"/>
                  </a:schemeClr>
                </a:solidFill>
                <a:latin typeface="Verdana"/>
                <a:ea typeface="Verdana"/>
                <a:cs typeface="Verdana"/>
                <a:sym typeface="Verdana"/>
              </a:rPr>
              <a:t>and its implementation</a:t>
            </a:r>
            <a:endParaRPr dirty="0">
              <a:solidFill>
                <a:schemeClr val="accent6">
                  <a:lumMod val="75000"/>
                </a:schemeClr>
              </a:solidFill>
            </a:endParaRPr>
          </a:p>
          <a:p>
            <a:pPr marL="0" marR="0" lvl="0" indent="0" algn="ctr" rtl="0">
              <a:lnSpc>
                <a:spcPct val="99000"/>
              </a:lnSpc>
              <a:spcBef>
                <a:spcPts val="0"/>
              </a:spcBef>
              <a:spcAft>
                <a:spcPts val="0"/>
              </a:spcAft>
              <a:buNone/>
            </a:pPr>
            <a:r>
              <a:rPr lang="en" sz="600" b="0" i="0" u="none" strike="noStrike" cap="none" dirty="0">
                <a:solidFill>
                  <a:srgbClr val="44546A"/>
                </a:solidFill>
                <a:latin typeface="Verdana"/>
                <a:ea typeface="Verdana"/>
                <a:cs typeface="Verdana"/>
                <a:sym typeface="Verdana"/>
              </a:rPr>
              <a:t>Define a set of ethical principles and an implementation methodology for the development, use, procurement and commercialization of the metaverse</a:t>
            </a:r>
            <a:endParaRPr dirty="0"/>
          </a:p>
          <a:p>
            <a:pPr marL="0" marR="0" lvl="0" indent="0" algn="ctr" rtl="0">
              <a:lnSpc>
                <a:spcPct val="99000"/>
              </a:lnSpc>
              <a:spcBef>
                <a:spcPts val="300"/>
              </a:spcBef>
              <a:spcAft>
                <a:spcPts val="0"/>
              </a:spcAft>
              <a:buNone/>
            </a:pPr>
            <a:r>
              <a:rPr lang="en" sz="700" b="1" i="0" u="none" strike="noStrike" cap="none" dirty="0">
                <a:solidFill>
                  <a:srgbClr val="E69138"/>
                </a:solidFill>
                <a:latin typeface="Verdana"/>
                <a:ea typeface="Verdana"/>
                <a:cs typeface="Verdana"/>
                <a:sym typeface="Verdana"/>
              </a:rPr>
              <a:t>Ownership and Identity</a:t>
            </a:r>
            <a:endParaRPr dirty="0">
              <a:solidFill>
                <a:srgbClr val="E69138"/>
              </a:solidFill>
            </a:endParaRPr>
          </a:p>
          <a:p>
            <a:pPr marL="0" marR="0" lvl="0" indent="0" algn="ctr" rtl="0">
              <a:lnSpc>
                <a:spcPct val="99000"/>
              </a:lnSpc>
              <a:spcBef>
                <a:spcPts val="0"/>
              </a:spcBef>
              <a:spcAft>
                <a:spcPts val="0"/>
              </a:spcAft>
              <a:buNone/>
            </a:pPr>
            <a:r>
              <a:rPr lang="en" sz="600" b="0" i="0" u="none" strike="noStrike" cap="none" dirty="0">
                <a:solidFill>
                  <a:srgbClr val="44546A"/>
                </a:solidFill>
                <a:latin typeface="Verdana"/>
                <a:ea typeface="Verdana"/>
                <a:cs typeface="Verdana"/>
                <a:sym typeface="Verdana"/>
              </a:rPr>
              <a:t>Decentralized identify and ownership </a:t>
            </a:r>
          </a:p>
          <a:p>
            <a:pPr marL="0" marR="0" lvl="0" indent="0" algn="ctr" rtl="0">
              <a:lnSpc>
                <a:spcPct val="99000"/>
              </a:lnSpc>
              <a:spcBef>
                <a:spcPts val="0"/>
              </a:spcBef>
              <a:spcAft>
                <a:spcPts val="0"/>
              </a:spcAft>
              <a:buNone/>
            </a:pPr>
            <a:endParaRPr lang="en" sz="600" dirty="0">
              <a:solidFill>
                <a:srgbClr val="44546A"/>
              </a:solidFill>
              <a:latin typeface="Verdana"/>
              <a:ea typeface="Verdana"/>
              <a:cs typeface="Verdana"/>
              <a:sym typeface="Verdana"/>
            </a:endParaRPr>
          </a:p>
          <a:p>
            <a:pPr marL="0" marR="0" lvl="0" indent="0" algn="ctr" rtl="0">
              <a:lnSpc>
                <a:spcPct val="99000"/>
              </a:lnSpc>
              <a:spcBef>
                <a:spcPts val="0"/>
              </a:spcBef>
              <a:spcAft>
                <a:spcPts val="0"/>
              </a:spcAft>
              <a:buClr>
                <a:srgbClr val="000000"/>
              </a:buClr>
              <a:buSzPts val="1100"/>
              <a:buFont typeface="Arial"/>
              <a:buNone/>
            </a:pPr>
            <a:r>
              <a:rPr lang="en-US" sz="800" b="1" dirty="0">
                <a:solidFill>
                  <a:schemeClr val="dk1"/>
                </a:solidFill>
                <a:latin typeface="Verdana"/>
                <a:ea typeface="Verdana"/>
                <a:cs typeface="Verdana"/>
                <a:sym typeface="Verdana"/>
              </a:rPr>
              <a:t>Use Case Verticals</a:t>
            </a:r>
            <a:endParaRPr lang="en-US" sz="800" dirty="0">
              <a:solidFill>
                <a:schemeClr val="dk1"/>
              </a:solidFill>
            </a:endParaRPr>
          </a:p>
          <a:p>
            <a:pPr marL="0" lvl="0" indent="0" algn="ctr" rtl="0">
              <a:lnSpc>
                <a:spcPct val="99000"/>
              </a:lnSpc>
              <a:spcBef>
                <a:spcPts val="200"/>
              </a:spcBef>
              <a:spcAft>
                <a:spcPts val="0"/>
              </a:spcAft>
              <a:buClr>
                <a:schemeClr val="dk1"/>
              </a:buClr>
              <a:buSzPts val="1100"/>
              <a:buFont typeface="Arial"/>
              <a:buNone/>
            </a:pPr>
            <a:r>
              <a:rPr lang="en-US" sz="600" b="1" dirty="0">
                <a:solidFill>
                  <a:schemeClr val="accent2"/>
                </a:solidFill>
                <a:latin typeface="Verdana"/>
                <a:ea typeface="Verdana"/>
                <a:cs typeface="Verdana"/>
                <a:sym typeface="Verdana"/>
              </a:rPr>
              <a:t>Metaverse Use in the Real Estate Industry</a:t>
            </a:r>
            <a:br>
              <a:rPr lang="en-US" sz="700" b="1" i="0" u="none" strike="noStrike" cap="none" dirty="0">
                <a:solidFill>
                  <a:schemeClr val="dk1"/>
                </a:solidFill>
                <a:latin typeface="Verdana"/>
                <a:ea typeface="Verdana"/>
                <a:cs typeface="Verdana"/>
                <a:sym typeface="Verdana"/>
              </a:rPr>
            </a:br>
            <a:r>
              <a:rPr lang="en-US" sz="600" dirty="0">
                <a:solidFill>
                  <a:srgbClr val="44546A"/>
                </a:solidFill>
                <a:latin typeface="Verdana"/>
                <a:ea typeface="Verdana"/>
                <a:cs typeface="Verdana"/>
                <a:sym typeface="Verdana"/>
              </a:rPr>
              <a:t>How Metaverses can be used in the real estate industry</a:t>
            </a:r>
            <a:endParaRPr lang="en-US" sz="600" b="0" i="0" u="none" strike="noStrike" cap="none" dirty="0">
              <a:solidFill>
                <a:srgbClr val="44546A"/>
              </a:solidFill>
              <a:latin typeface="Verdana"/>
              <a:ea typeface="Verdana"/>
              <a:cs typeface="Verdana"/>
              <a:sym typeface="Verdana"/>
            </a:endParaRPr>
          </a:p>
        </p:txBody>
      </p:sp>
      <p:sp>
        <p:nvSpPr>
          <p:cNvPr id="330" name="Google Shape;330;p64"/>
          <p:cNvSpPr txBox="1"/>
          <p:nvPr/>
        </p:nvSpPr>
        <p:spPr>
          <a:xfrm>
            <a:off x="6477000" y="3477032"/>
            <a:ext cx="1944769" cy="847318"/>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99000"/>
              </a:lnSpc>
              <a:spcBef>
                <a:spcPts val="0"/>
              </a:spcBef>
              <a:spcAft>
                <a:spcPts val="0"/>
              </a:spcAft>
              <a:buClr>
                <a:schemeClr val="dk1"/>
              </a:buClr>
              <a:buSzPts val="1100"/>
              <a:buFont typeface="Arial"/>
              <a:buNone/>
            </a:pPr>
            <a:r>
              <a:rPr lang="en" sz="1000" b="1" dirty="0">
                <a:solidFill>
                  <a:srgbClr val="3F3F3F"/>
                </a:solidFill>
                <a:latin typeface="Verdana"/>
                <a:ea typeface="Verdana"/>
                <a:cs typeface="Verdana"/>
                <a:sym typeface="Verdana"/>
              </a:rPr>
              <a:t>Key</a:t>
            </a:r>
            <a:endParaRPr sz="1000" b="1" dirty="0">
              <a:solidFill>
                <a:srgbClr val="3F3F3F"/>
              </a:solidFill>
              <a:latin typeface="Verdana"/>
              <a:ea typeface="Verdana"/>
              <a:cs typeface="Verdana"/>
              <a:sym typeface="Verdana"/>
            </a:endParaRPr>
          </a:p>
          <a:p>
            <a:pPr marL="0" lvl="0" indent="0" algn="ctr" rtl="0">
              <a:lnSpc>
                <a:spcPct val="99000"/>
              </a:lnSpc>
              <a:spcBef>
                <a:spcPts val="0"/>
              </a:spcBef>
              <a:spcAft>
                <a:spcPts val="0"/>
              </a:spcAft>
              <a:buClr>
                <a:schemeClr val="dk1"/>
              </a:buClr>
              <a:buSzPts val="1100"/>
              <a:buFont typeface="Arial"/>
              <a:buNone/>
            </a:pPr>
            <a:r>
              <a:rPr lang="en" sz="800" b="1" dirty="0">
                <a:solidFill>
                  <a:srgbClr val="0099CC"/>
                </a:solidFill>
                <a:latin typeface="Verdana"/>
                <a:ea typeface="Verdana"/>
                <a:cs typeface="Verdana"/>
                <a:sym typeface="Verdana"/>
              </a:rPr>
              <a:t>Working Groups</a:t>
            </a:r>
            <a:endParaRPr sz="800" b="1" dirty="0">
              <a:solidFill>
                <a:srgbClr val="0099CC"/>
              </a:solidFill>
              <a:latin typeface="Verdana"/>
              <a:ea typeface="Verdana"/>
              <a:cs typeface="Verdana"/>
              <a:sym typeface="Verdana"/>
            </a:endParaRPr>
          </a:p>
          <a:p>
            <a:pPr marL="0" lvl="0" indent="0" algn="ctr" rtl="0">
              <a:lnSpc>
                <a:spcPct val="99000"/>
              </a:lnSpc>
              <a:spcBef>
                <a:spcPts val="0"/>
              </a:spcBef>
              <a:spcAft>
                <a:spcPts val="0"/>
              </a:spcAft>
              <a:buClr>
                <a:schemeClr val="dk1"/>
              </a:buClr>
              <a:buSzPts val="1100"/>
              <a:buFont typeface="Arial"/>
              <a:buNone/>
            </a:pPr>
            <a:r>
              <a:rPr lang="en" sz="800" b="1" dirty="0">
                <a:solidFill>
                  <a:srgbClr val="548135"/>
                </a:solidFill>
                <a:latin typeface="Verdana"/>
                <a:ea typeface="Verdana"/>
                <a:cs typeface="Verdana"/>
                <a:sym typeface="Verdana"/>
              </a:rPr>
              <a:t>Exploratory </a:t>
            </a:r>
            <a:r>
              <a:rPr lang="en" sz="800" b="1" dirty="0">
                <a:solidFill>
                  <a:schemeClr val="accent6">
                    <a:lumMod val="75000"/>
                  </a:schemeClr>
                </a:solidFill>
                <a:latin typeface="Verdana"/>
                <a:ea typeface="Verdana"/>
                <a:cs typeface="Verdana"/>
                <a:sym typeface="Verdana"/>
              </a:rPr>
              <a:t>Groups</a:t>
            </a:r>
            <a:endParaRPr sz="800" b="1" dirty="0">
              <a:solidFill>
                <a:schemeClr val="accent6">
                  <a:lumMod val="75000"/>
                </a:schemeClr>
              </a:solidFill>
              <a:latin typeface="Verdana"/>
              <a:ea typeface="Verdana"/>
              <a:cs typeface="Verdana"/>
              <a:sym typeface="Verdana"/>
            </a:endParaRPr>
          </a:p>
          <a:p>
            <a:pPr marL="0" lvl="0" indent="0" algn="ctr" rtl="0">
              <a:lnSpc>
                <a:spcPct val="99000"/>
              </a:lnSpc>
              <a:spcBef>
                <a:spcPts val="0"/>
              </a:spcBef>
              <a:spcAft>
                <a:spcPts val="0"/>
              </a:spcAft>
              <a:buClr>
                <a:schemeClr val="dk1"/>
              </a:buClr>
              <a:buSzPts val="1100"/>
              <a:buFont typeface="Arial"/>
              <a:buNone/>
            </a:pPr>
            <a:r>
              <a:rPr lang="en" sz="800" b="1" dirty="0">
                <a:solidFill>
                  <a:schemeClr val="accent2"/>
                </a:solidFill>
                <a:latin typeface="Verdana"/>
                <a:ea typeface="Verdana"/>
                <a:cs typeface="Verdana"/>
                <a:sym typeface="Verdana"/>
              </a:rPr>
              <a:t>Exploratory</a:t>
            </a:r>
            <a:r>
              <a:rPr lang="en" sz="800" b="1" dirty="0">
                <a:solidFill>
                  <a:srgbClr val="F29000"/>
                </a:solidFill>
                <a:latin typeface="Verdana"/>
                <a:ea typeface="Verdana"/>
                <a:cs typeface="Verdana"/>
                <a:sym typeface="Verdana"/>
              </a:rPr>
              <a:t> </a:t>
            </a:r>
            <a:r>
              <a:rPr lang="en" sz="800" b="1" dirty="0">
                <a:solidFill>
                  <a:schemeClr val="accent2"/>
                </a:solidFill>
                <a:latin typeface="Verdana"/>
                <a:ea typeface="Verdana"/>
                <a:cs typeface="Verdana"/>
                <a:sym typeface="Verdana"/>
              </a:rPr>
              <a:t>Group Proposals</a:t>
            </a:r>
            <a:endParaRPr sz="800" b="1" dirty="0">
              <a:solidFill>
                <a:schemeClr val="accent2"/>
              </a:solidFill>
              <a:latin typeface="Verdana"/>
              <a:ea typeface="Verdana"/>
              <a:cs typeface="Verdana"/>
              <a:sym typeface="Verdana"/>
            </a:endParaRPr>
          </a:p>
          <a:p>
            <a:pPr marL="0" lvl="0" indent="0" algn="ctr" rtl="0">
              <a:lnSpc>
                <a:spcPct val="115000"/>
              </a:lnSpc>
              <a:spcBef>
                <a:spcPts val="300"/>
              </a:spcBef>
              <a:spcAft>
                <a:spcPts val="0"/>
              </a:spcAft>
              <a:buNone/>
            </a:pPr>
            <a:r>
              <a:rPr lang="en" sz="600" b="1" dirty="0">
                <a:solidFill>
                  <a:schemeClr val="dk1"/>
                </a:solidFill>
                <a:latin typeface="Verdana"/>
                <a:ea typeface="Verdana"/>
                <a:cs typeface="Verdana"/>
                <a:sym typeface="Verdana"/>
                <a:hlinkClick r:id="rId3"/>
              </a:rPr>
              <a:t>Domain Group activities</a:t>
            </a:r>
            <a:endParaRPr sz="1200" dirty="0">
              <a:solidFill>
                <a:schemeClr val="dk1"/>
              </a:solidFill>
              <a:latin typeface="Verdana"/>
              <a:ea typeface="Verdana"/>
              <a:cs typeface="Verdana"/>
              <a:sym typeface="Verdana"/>
            </a:endParaRPr>
          </a:p>
        </p:txBody>
      </p:sp>
      <p:pic>
        <p:nvPicPr>
          <p:cNvPr id="2" name="Google Shape;187;p30" descr="Shape&#10;&#10;Description automatically generated with medium confidence">
            <a:extLst>
              <a:ext uri="{FF2B5EF4-FFF2-40B4-BE49-F238E27FC236}">
                <a16:creationId xmlns:a16="http://schemas.microsoft.com/office/drawing/2014/main" id="{558AD764-61E3-F232-628A-266793744F78}"/>
              </a:ext>
            </a:extLst>
          </p:cNvPr>
          <p:cNvPicPr preferRelativeResize="0"/>
          <p:nvPr/>
        </p:nvPicPr>
        <p:blipFill rotWithShape="1">
          <a:blip r:embed="rId4">
            <a:alphaModFix/>
          </a:blip>
          <a:srcRect/>
          <a:stretch/>
        </p:blipFill>
        <p:spPr>
          <a:xfrm>
            <a:off x="6853364" y="288303"/>
            <a:ext cx="2053305" cy="57036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9"/>
          <p:cNvSpPr txBox="1"/>
          <p:nvPr/>
        </p:nvSpPr>
        <p:spPr>
          <a:xfrm>
            <a:off x="624034" y="1551493"/>
            <a:ext cx="1800900" cy="554100"/>
          </a:xfrm>
          <a:prstGeom prst="rect">
            <a:avLst/>
          </a:prstGeom>
          <a:solidFill>
            <a:srgbClr val="FFEFEF"/>
          </a:solidFill>
          <a:ln w="9525" cap="flat" cmpd="sng">
            <a:solidFill>
              <a:schemeClr val="dk1"/>
            </a:solidFill>
            <a:prstDash val="solid"/>
            <a:miter lim="800000"/>
            <a:headEnd type="none" w="sm" len="sm"/>
            <a:tailEnd type="none" w="sm" len="sm"/>
          </a:ln>
        </p:spPr>
        <p:txBody>
          <a:bodyPr spcFirstLastPara="1" wrap="square" lIns="91425" tIns="45700" rIns="91425" bIns="45700" anchor="b" anchorCtr="0">
            <a:spAutoFit/>
          </a:bodyPr>
          <a:lstStyle/>
          <a:p>
            <a:pPr marL="0" marR="0" lvl="0" indent="0" algn="ctr" rtl="0">
              <a:lnSpc>
                <a:spcPct val="100000"/>
              </a:lnSpc>
              <a:spcBef>
                <a:spcPts val="0"/>
              </a:spcBef>
              <a:spcAft>
                <a:spcPts val="0"/>
              </a:spcAft>
              <a:buClr>
                <a:srgbClr val="3F3F3F"/>
              </a:buClr>
              <a:buSzPts val="1000"/>
              <a:buFont typeface="Verdana"/>
              <a:buNone/>
            </a:pPr>
            <a:r>
              <a:rPr lang="en" sz="1000" b="1" i="0" u="none" strike="noStrike" cap="none">
                <a:solidFill>
                  <a:srgbClr val="3F3F3F"/>
                </a:solidFill>
                <a:latin typeface="Verdana"/>
                <a:ea typeface="Verdana"/>
                <a:cs typeface="Verdana"/>
                <a:sym typeface="Verdana"/>
              </a:rPr>
              <a:t>Collaborative Standardization</a:t>
            </a:r>
            <a:br>
              <a:rPr lang="en" sz="1000" b="1" i="0" u="none" strike="noStrike" cap="none">
                <a:solidFill>
                  <a:srgbClr val="3F3F3F"/>
                </a:solidFill>
                <a:latin typeface="Verdana"/>
                <a:ea typeface="Verdana"/>
                <a:cs typeface="Verdana"/>
                <a:sym typeface="Verdana"/>
              </a:rPr>
            </a:br>
            <a:r>
              <a:rPr lang="en" sz="1000" b="1" i="0" u="none" strike="noStrike" cap="none">
                <a:solidFill>
                  <a:srgbClr val="3F3F3F"/>
                </a:solidFill>
                <a:latin typeface="Verdana"/>
                <a:ea typeface="Verdana"/>
                <a:cs typeface="Verdana"/>
                <a:sym typeface="Verdana"/>
              </a:rPr>
              <a:t>Organizations (POGS)</a:t>
            </a:r>
            <a:endParaRPr sz="1400" b="0" i="0" u="none" strike="noStrike" cap="none" dirty="0">
              <a:solidFill>
                <a:srgbClr val="000000"/>
              </a:solidFill>
              <a:latin typeface="Arial"/>
              <a:ea typeface="Arial"/>
              <a:cs typeface="Arial"/>
              <a:sym typeface="Arial"/>
            </a:endParaRPr>
          </a:p>
        </p:txBody>
      </p:sp>
      <p:sp>
        <p:nvSpPr>
          <p:cNvPr id="379" name="Google Shape;379;p69"/>
          <p:cNvSpPr txBox="1"/>
          <p:nvPr/>
        </p:nvSpPr>
        <p:spPr>
          <a:xfrm>
            <a:off x="684666" y="1606421"/>
            <a:ext cx="1800900" cy="554100"/>
          </a:xfrm>
          <a:prstGeom prst="rect">
            <a:avLst/>
          </a:prstGeom>
          <a:solidFill>
            <a:srgbClr val="FFEFEF"/>
          </a:solidFill>
          <a:ln w="9525" cap="flat" cmpd="sng">
            <a:solidFill>
              <a:schemeClr val="dk1"/>
            </a:solidFill>
            <a:prstDash val="solid"/>
            <a:miter lim="800000"/>
            <a:headEnd type="none" w="sm" len="sm"/>
            <a:tailEnd type="none" w="sm" len="sm"/>
          </a:ln>
        </p:spPr>
        <p:txBody>
          <a:bodyPr spcFirstLastPara="1" wrap="square" lIns="91425" tIns="45700" rIns="91425" bIns="45700" anchor="b" anchorCtr="0">
            <a:spAutoFit/>
          </a:bodyPr>
          <a:lstStyle/>
          <a:p>
            <a:pPr marL="0" marR="0" lvl="0" indent="0" algn="ctr" rtl="0">
              <a:lnSpc>
                <a:spcPct val="100000"/>
              </a:lnSpc>
              <a:spcBef>
                <a:spcPts val="0"/>
              </a:spcBef>
              <a:spcAft>
                <a:spcPts val="0"/>
              </a:spcAft>
              <a:buClr>
                <a:srgbClr val="3F3F3F"/>
              </a:buClr>
              <a:buSzPts val="1000"/>
              <a:buFont typeface="Verdana"/>
              <a:buNone/>
            </a:pPr>
            <a:r>
              <a:rPr lang="en" sz="1000" b="1" i="0" u="none" strike="noStrike" cap="none">
                <a:solidFill>
                  <a:srgbClr val="3F3F3F"/>
                </a:solidFill>
                <a:latin typeface="Verdana"/>
                <a:ea typeface="Verdana"/>
                <a:cs typeface="Verdana"/>
                <a:sym typeface="Verdana"/>
              </a:rPr>
              <a:t>Collaborative Standardization</a:t>
            </a:r>
            <a:br>
              <a:rPr lang="en" sz="1000" b="1" i="0" u="none" strike="noStrike" cap="none">
                <a:solidFill>
                  <a:srgbClr val="3F3F3F"/>
                </a:solidFill>
                <a:latin typeface="Verdana"/>
                <a:ea typeface="Verdana"/>
                <a:cs typeface="Verdana"/>
                <a:sym typeface="Verdana"/>
              </a:rPr>
            </a:br>
            <a:r>
              <a:rPr lang="en" sz="1000" b="1" i="0" u="none" strike="noStrike" cap="none">
                <a:solidFill>
                  <a:srgbClr val="3F3F3F"/>
                </a:solidFill>
                <a:latin typeface="Verdana"/>
                <a:ea typeface="Verdana"/>
                <a:cs typeface="Verdana"/>
                <a:sym typeface="Verdana"/>
              </a:rPr>
              <a:t>Organizations (POGS)</a:t>
            </a:r>
            <a:endParaRPr sz="1400" b="0" i="0" u="none" strike="noStrike" cap="none" dirty="0">
              <a:solidFill>
                <a:srgbClr val="000000"/>
              </a:solidFill>
              <a:latin typeface="Arial"/>
              <a:ea typeface="Arial"/>
              <a:cs typeface="Arial"/>
              <a:sym typeface="Arial"/>
            </a:endParaRPr>
          </a:p>
        </p:txBody>
      </p:sp>
      <p:sp>
        <p:nvSpPr>
          <p:cNvPr id="380" name="Google Shape;380;p69"/>
          <p:cNvSpPr txBox="1">
            <a:spLocks noGrp="1"/>
          </p:cNvSpPr>
          <p:nvPr>
            <p:ph type="title"/>
          </p:nvPr>
        </p:nvSpPr>
        <p:spPr>
          <a:xfrm>
            <a:off x="380144" y="288312"/>
            <a:ext cx="8368200" cy="369300"/>
          </a:xfrm>
          <a:prstGeom prst="rect">
            <a:avLst/>
          </a:prstGeom>
          <a:noFill/>
          <a:ln>
            <a:noFill/>
          </a:ln>
        </p:spPr>
        <p:txBody>
          <a:bodyPr spcFirstLastPara="1" wrap="square" lIns="91425" tIns="45700" rIns="91425" bIns="45700" anchor="ctr" anchorCtr="0">
            <a:spAutoFit/>
          </a:bodyPr>
          <a:lstStyle/>
          <a:p>
            <a:pPr marL="0" lvl="0" indent="0" algn="l" rtl="0">
              <a:lnSpc>
                <a:spcPct val="90000"/>
              </a:lnSpc>
              <a:spcBef>
                <a:spcPts val="0"/>
              </a:spcBef>
              <a:spcAft>
                <a:spcPts val="0"/>
              </a:spcAft>
              <a:buClr>
                <a:schemeClr val="dk1"/>
              </a:buClr>
              <a:buSzPts val="2000"/>
              <a:buFont typeface="Verdana"/>
              <a:buNone/>
            </a:pPr>
            <a:r>
              <a:rPr lang="en" dirty="0"/>
              <a:t>Forum Standards Register</a:t>
            </a:r>
            <a:endParaRPr dirty="0"/>
          </a:p>
        </p:txBody>
      </p:sp>
      <p:sp>
        <p:nvSpPr>
          <p:cNvPr id="381" name="Google Shape;381;p69"/>
          <p:cNvSpPr txBox="1"/>
          <p:nvPr/>
        </p:nvSpPr>
        <p:spPr>
          <a:xfrm>
            <a:off x="6484690" y="2365097"/>
            <a:ext cx="1132025"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F3F3F"/>
              </a:buClr>
              <a:buSzPts val="800"/>
              <a:buFont typeface="Verdana"/>
              <a:buNone/>
            </a:pPr>
            <a:r>
              <a:rPr lang="en" sz="800" u="sng" dirty="0">
                <a:solidFill>
                  <a:schemeClr val="hlink"/>
                </a:solidFill>
                <a:latin typeface="Verdana"/>
                <a:ea typeface="Verdana"/>
                <a:cs typeface="Verdana"/>
                <a:sym typeface="Verdana"/>
                <a:hlinkClick r:id="rId3"/>
              </a:rPr>
              <a:t>Searching and filtering</a:t>
            </a:r>
            <a:endParaRPr sz="800" i="0" u="none" strike="noStrike" cap="none" dirty="0">
              <a:solidFill>
                <a:srgbClr val="3F3F3F"/>
              </a:solidFill>
              <a:latin typeface="Verdana"/>
              <a:ea typeface="Verdana"/>
              <a:cs typeface="Verdana"/>
              <a:sym typeface="Verdana"/>
            </a:endParaRPr>
          </a:p>
        </p:txBody>
      </p:sp>
      <p:sp>
        <p:nvSpPr>
          <p:cNvPr id="382" name="Google Shape;382;p69"/>
          <p:cNvSpPr txBox="1"/>
          <p:nvPr/>
        </p:nvSpPr>
        <p:spPr>
          <a:xfrm>
            <a:off x="905339" y="3099555"/>
            <a:ext cx="1480800" cy="554100"/>
          </a:xfrm>
          <a:prstGeom prst="rect">
            <a:avLst/>
          </a:prstGeom>
          <a:solidFill>
            <a:srgbClr val="FFD966"/>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F3F3F"/>
              </a:buClr>
              <a:buSzPts val="1000"/>
              <a:buFont typeface="Verdana"/>
              <a:buNone/>
            </a:pPr>
            <a:r>
              <a:rPr lang="en" sz="1000" b="1" i="0" u="none" strike="noStrike" cap="none">
                <a:solidFill>
                  <a:srgbClr val="3F3F3F"/>
                </a:solidFill>
                <a:latin typeface="Verdana"/>
                <a:ea typeface="Verdana"/>
                <a:cs typeface="Verdana"/>
                <a:sym typeface="Verdana"/>
              </a:rPr>
              <a:t>Standards Register Working Group</a:t>
            </a:r>
            <a:endParaRPr sz="1400" b="0" i="0" u="none" strike="noStrike" cap="none" dirty="0">
              <a:solidFill>
                <a:srgbClr val="000000"/>
              </a:solidFill>
              <a:latin typeface="Arial"/>
              <a:ea typeface="Arial"/>
              <a:cs typeface="Arial"/>
              <a:sym typeface="Arial"/>
            </a:endParaRPr>
          </a:p>
        </p:txBody>
      </p:sp>
      <p:sp>
        <p:nvSpPr>
          <p:cNvPr id="383" name="Google Shape;383;p69"/>
          <p:cNvSpPr/>
          <p:nvPr/>
        </p:nvSpPr>
        <p:spPr>
          <a:xfrm>
            <a:off x="6417026" y="2620549"/>
            <a:ext cx="1259400" cy="349200"/>
          </a:xfrm>
          <a:prstGeom prst="leftRightArrow">
            <a:avLst>
              <a:gd name="adj1" fmla="val 50000"/>
              <a:gd name="adj2" fmla="val 50000"/>
            </a:avLst>
          </a:prstGeom>
          <a:solidFill>
            <a:srgbClr val="D8D8D8"/>
          </a:solidFill>
          <a:ln w="31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84" name="Google Shape;384;p69"/>
          <p:cNvSpPr/>
          <p:nvPr/>
        </p:nvSpPr>
        <p:spPr>
          <a:xfrm>
            <a:off x="2777680" y="3239609"/>
            <a:ext cx="778500" cy="365700"/>
          </a:xfrm>
          <a:prstGeom prst="rightArrow">
            <a:avLst>
              <a:gd name="adj1" fmla="val 50000"/>
              <a:gd name="adj2" fmla="val 50000"/>
            </a:avLst>
          </a:prstGeom>
          <a:solidFill>
            <a:srgbClr val="D8D8D8"/>
          </a:solidFill>
          <a:ln w="31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85" name="Google Shape;385;p69"/>
          <p:cNvSpPr txBox="1"/>
          <p:nvPr/>
        </p:nvSpPr>
        <p:spPr>
          <a:xfrm>
            <a:off x="2554480" y="2763805"/>
            <a:ext cx="12249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F3F3F"/>
              </a:buClr>
              <a:buSzPts val="800"/>
              <a:buFont typeface="Verdana"/>
              <a:buNone/>
            </a:pPr>
            <a:r>
              <a:rPr lang="en" sz="800" i="0" u="none" strike="noStrike" cap="none">
                <a:solidFill>
                  <a:srgbClr val="3F3F3F"/>
                </a:solidFill>
                <a:latin typeface="Verdana"/>
                <a:ea typeface="Verdana"/>
                <a:cs typeface="Verdana"/>
                <a:sym typeface="Verdana"/>
              </a:rPr>
              <a:t>Glossary Terms</a:t>
            </a:r>
            <a:endParaRPr sz="800" i="0" u="none" strike="noStrike" cap="none" dirty="0">
              <a:solidFill>
                <a:srgbClr val="3F3F3F"/>
              </a:solidFill>
              <a:latin typeface="Verdana"/>
              <a:ea typeface="Verdana"/>
              <a:cs typeface="Verdana"/>
              <a:sym typeface="Verdana"/>
            </a:endParaRPr>
          </a:p>
          <a:p>
            <a:pPr marL="0" marR="0" lvl="0" indent="0" algn="ctr" rtl="0">
              <a:lnSpc>
                <a:spcPct val="100000"/>
              </a:lnSpc>
              <a:spcBef>
                <a:spcPts val="0"/>
              </a:spcBef>
              <a:spcAft>
                <a:spcPts val="0"/>
              </a:spcAft>
              <a:buClr>
                <a:srgbClr val="3F3F3F"/>
              </a:buClr>
              <a:buSzPts val="800"/>
              <a:buFont typeface="Verdana"/>
              <a:buNone/>
            </a:pPr>
            <a:r>
              <a:rPr lang="en" sz="800">
                <a:solidFill>
                  <a:srgbClr val="3F3F3F"/>
                </a:solidFill>
                <a:latin typeface="Verdana"/>
                <a:ea typeface="Verdana"/>
                <a:cs typeface="Verdana"/>
                <a:sym typeface="Verdana"/>
              </a:rPr>
              <a:t>Use Cases</a:t>
            </a:r>
            <a:endParaRPr sz="800" dirty="0">
              <a:solidFill>
                <a:srgbClr val="3F3F3F"/>
              </a:solidFill>
              <a:latin typeface="Verdana"/>
              <a:ea typeface="Verdana"/>
              <a:cs typeface="Verdana"/>
              <a:sym typeface="Verdana"/>
            </a:endParaRPr>
          </a:p>
          <a:p>
            <a:pPr marL="0" marR="0" lvl="0" indent="0" algn="ctr" rtl="0">
              <a:lnSpc>
                <a:spcPct val="100000"/>
              </a:lnSpc>
              <a:spcBef>
                <a:spcPts val="0"/>
              </a:spcBef>
              <a:spcAft>
                <a:spcPts val="0"/>
              </a:spcAft>
              <a:buClr>
                <a:srgbClr val="3F3F3F"/>
              </a:buClr>
              <a:buSzPts val="800"/>
              <a:buFont typeface="Verdana"/>
              <a:buNone/>
            </a:pPr>
            <a:r>
              <a:rPr lang="en" sz="800" i="0" u="none" strike="noStrike" cap="none">
                <a:solidFill>
                  <a:srgbClr val="3F3F3F"/>
                </a:solidFill>
                <a:latin typeface="Verdana"/>
                <a:ea typeface="Verdana"/>
                <a:cs typeface="Verdana"/>
                <a:sym typeface="Verdana"/>
              </a:rPr>
              <a:t> QA/</a:t>
            </a:r>
            <a:r>
              <a:rPr lang="en" sz="800">
                <a:solidFill>
                  <a:srgbClr val="3F3F3F"/>
                </a:solidFill>
                <a:latin typeface="Verdana"/>
                <a:ea typeface="Verdana"/>
                <a:cs typeface="Verdana"/>
                <a:sym typeface="Verdana"/>
              </a:rPr>
              <a:t>O</a:t>
            </a:r>
            <a:r>
              <a:rPr lang="en" sz="800" i="0" u="none" strike="noStrike" cap="none">
                <a:solidFill>
                  <a:srgbClr val="3F3F3F"/>
                </a:solidFill>
                <a:latin typeface="Verdana"/>
                <a:ea typeface="Verdana"/>
                <a:cs typeface="Verdana"/>
                <a:sym typeface="Verdana"/>
              </a:rPr>
              <a:t>versight</a:t>
            </a:r>
            <a:endParaRPr sz="1400" i="0" u="none" strike="noStrike" cap="none" dirty="0">
              <a:solidFill>
                <a:srgbClr val="000000"/>
              </a:solidFill>
              <a:latin typeface="Arial"/>
              <a:ea typeface="Arial"/>
              <a:cs typeface="Arial"/>
              <a:sym typeface="Arial"/>
            </a:endParaRPr>
          </a:p>
        </p:txBody>
      </p:sp>
      <p:sp>
        <p:nvSpPr>
          <p:cNvPr id="386" name="Google Shape;386;p69"/>
          <p:cNvSpPr/>
          <p:nvPr/>
        </p:nvSpPr>
        <p:spPr>
          <a:xfrm>
            <a:off x="2777680" y="1775348"/>
            <a:ext cx="778500" cy="365700"/>
          </a:xfrm>
          <a:prstGeom prst="rightArrow">
            <a:avLst>
              <a:gd name="adj1" fmla="val 50000"/>
              <a:gd name="adj2" fmla="val 50000"/>
            </a:avLst>
          </a:prstGeom>
          <a:solidFill>
            <a:srgbClr val="D8D8D8"/>
          </a:solidFill>
          <a:ln w="31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600"/>
              <a:buFont typeface="Arial"/>
              <a:buNone/>
            </a:pPr>
            <a:r>
              <a:rPr lang="en" sz="600" b="0" i="0" u="none" strike="noStrike" cap="none">
                <a:solidFill>
                  <a:schemeClr val="dk1"/>
                </a:solidFill>
                <a:latin typeface="Calibri"/>
                <a:ea typeface="Calibri"/>
                <a:cs typeface="Calibri"/>
                <a:sym typeface="Calibri"/>
              </a:rPr>
              <a:t>Once Approved</a:t>
            </a:r>
            <a:endParaRPr sz="1400" b="0" i="0" u="none" strike="noStrike" cap="none" dirty="0">
              <a:solidFill>
                <a:srgbClr val="000000"/>
              </a:solidFill>
              <a:latin typeface="Arial"/>
              <a:ea typeface="Arial"/>
              <a:cs typeface="Arial"/>
              <a:sym typeface="Arial"/>
            </a:endParaRPr>
          </a:p>
        </p:txBody>
      </p:sp>
      <p:sp>
        <p:nvSpPr>
          <p:cNvPr id="387" name="Google Shape;387;p69"/>
          <p:cNvSpPr txBox="1"/>
          <p:nvPr/>
        </p:nvSpPr>
        <p:spPr>
          <a:xfrm>
            <a:off x="1917424" y="2534354"/>
            <a:ext cx="831300" cy="246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800"/>
              <a:buFont typeface="Verdana"/>
              <a:buNone/>
            </a:pPr>
            <a:r>
              <a:rPr lang="en" sz="1000" i="0" u="none" strike="noStrike" cap="none">
                <a:solidFill>
                  <a:srgbClr val="3F3F3F"/>
                </a:solidFill>
                <a:latin typeface="Verdana"/>
                <a:ea typeface="Verdana"/>
                <a:cs typeface="Verdana"/>
                <a:sym typeface="Verdana"/>
              </a:rPr>
              <a:t>Approve</a:t>
            </a:r>
            <a:endParaRPr sz="1000" i="0" u="none" strike="noStrike" cap="none" dirty="0">
              <a:solidFill>
                <a:srgbClr val="000000"/>
              </a:solidFill>
              <a:latin typeface="Arial"/>
              <a:ea typeface="Arial"/>
              <a:cs typeface="Arial"/>
              <a:sym typeface="Arial"/>
            </a:endParaRPr>
          </a:p>
        </p:txBody>
      </p:sp>
      <p:sp>
        <p:nvSpPr>
          <p:cNvPr id="388" name="Google Shape;388;p69"/>
          <p:cNvSpPr txBox="1"/>
          <p:nvPr/>
        </p:nvSpPr>
        <p:spPr>
          <a:xfrm>
            <a:off x="2561080" y="1333941"/>
            <a:ext cx="1211700" cy="461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F3F3F"/>
              </a:buClr>
              <a:buSzPts val="800"/>
              <a:buFont typeface="Verdana"/>
              <a:buNone/>
            </a:pPr>
            <a:r>
              <a:rPr lang="en" sz="800" i="0" u="none" strike="noStrike" cap="none" dirty="0">
                <a:solidFill>
                  <a:srgbClr val="3F3F3F"/>
                </a:solidFill>
                <a:latin typeface="Verdana"/>
                <a:ea typeface="Verdana"/>
                <a:cs typeface="Verdana"/>
                <a:sym typeface="Verdana"/>
              </a:rPr>
              <a:t>Publications and projects information </a:t>
            </a:r>
            <a:endParaRPr sz="1400" i="0" u="none" strike="noStrike" cap="none" dirty="0">
              <a:solidFill>
                <a:srgbClr val="000000"/>
              </a:solidFill>
              <a:latin typeface="Arial"/>
              <a:ea typeface="Arial"/>
              <a:cs typeface="Arial"/>
              <a:sym typeface="Arial"/>
            </a:endParaRPr>
          </a:p>
        </p:txBody>
      </p:sp>
      <p:sp>
        <p:nvSpPr>
          <p:cNvPr id="389" name="Google Shape;389;p69"/>
          <p:cNvSpPr txBox="1"/>
          <p:nvPr/>
        </p:nvSpPr>
        <p:spPr>
          <a:xfrm>
            <a:off x="745297" y="1661350"/>
            <a:ext cx="1800900" cy="554100"/>
          </a:xfrm>
          <a:prstGeom prst="rect">
            <a:avLst/>
          </a:prstGeom>
          <a:solidFill>
            <a:srgbClr val="FFEFEF"/>
          </a:solidFill>
          <a:ln w="9525" cap="flat" cmpd="sng">
            <a:solidFill>
              <a:schemeClr val="dk1"/>
            </a:solidFill>
            <a:prstDash val="solid"/>
            <a:miter lim="800000"/>
            <a:headEnd type="none" w="sm" len="sm"/>
            <a:tailEnd type="none" w="sm" len="sm"/>
          </a:ln>
        </p:spPr>
        <p:txBody>
          <a:bodyPr spcFirstLastPara="1" wrap="square" lIns="91425" tIns="45700" rIns="91425" bIns="45700" anchor="b" anchorCtr="0">
            <a:spAutoFit/>
          </a:bodyPr>
          <a:lstStyle/>
          <a:p>
            <a:pPr marL="0" marR="0" lvl="0" indent="0" algn="ctr" rtl="0">
              <a:lnSpc>
                <a:spcPct val="100000"/>
              </a:lnSpc>
              <a:spcBef>
                <a:spcPts val="0"/>
              </a:spcBef>
              <a:spcAft>
                <a:spcPts val="0"/>
              </a:spcAft>
              <a:buClr>
                <a:srgbClr val="3F3F3F"/>
              </a:buClr>
              <a:buSzPts val="1000"/>
              <a:buFont typeface="Verdana"/>
              <a:buNone/>
            </a:pPr>
            <a:r>
              <a:rPr lang="en" sz="1000" b="1" i="0" u="none" strike="noStrike" cap="none" dirty="0">
                <a:solidFill>
                  <a:srgbClr val="3F3F3F"/>
                </a:solidFill>
                <a:latin typeface="Verdana"/>
                <a:ea typeface="Verdana"/>
                <a:cs typeface="Verdana"/>
                <a:sym typeface="Verdana"/>
              </a:rPr>
              <a:t>Collaborative Standardization</a:t>
            </a:r>
            <a:br>
              <a:rPr lang="en" sz="1000" b="1" i="0" u="none" strike="noStrike" cap="none" dirty="0">
                <a:solidFill>
                  <a:srgbClr val="3F3F3F"/>
                </a:solidFill>
                <a:latin typeface="Verdana"/>
                <a:ea typeface="Verdana"/>
                <a:cs typeface="Verdana"/>
                <a:sym typeface="Verdana"/>
              </a:rPr>
            </a:br>
            <a:r>
              <a:rPr lang="en" sz="1000" b="1" i="0" u="none" strike="noStrike" cap="none" dirty="0">
                <a:solidFill>
                  <a:srgbClr val="3F3F3F"/>
                </a:solidFill>
                <a:latin typeface="Verdana"/>
                <a:ea typeface="Verdana"/>
                <a:cs typeface="Verdana"/>
                <a:sym typeface="Verdana"/>
              </a:rPr>
              <a:t>Organizations</a:t>
            </a:r>
            <a:endParaRPr sz="1400" b="0" i="0" u="none" strike="noStrike" cap="none" dirty="0">
              <a:solidFill>
                <a:srgbClr val="000000"/>
              </a:solidFill>
              <a:latin typeface="Arial"/>
              <a:ea typeface="Arial"/>
              <a:cs typeface="Arial"/>
              <a:sym typeface="Arial"/>
            </a:endParaRPr>
          </a:p>
        </p:txBody>
      </p:sp>
      <p:pic>
        <p:nvPicPr>
          <p:cNvPr id="390" name="Google Shape;390;p69">
            <a:hlinkClick r:id="rId3"/>
          </p:cNvPr>
          <p:cNvPicPr preferRelativeResize="0"/>
          <p:nvPr/>
        </p:nvPicPr>
        <p:blipFill rotWithShape="1">
          <a:blip r:embed="rId4">
            <a:alphaModFix/>
          </a:blip>
          <a:srcRect/>
          <a:stretch/>
        </p:blipFill>
        <p:spPr>
          <a:xfrm>
            <a:off x="3870858" y="1403352"/>
            <a:ext cx="2476997" cy="3186598"/>
          </a:xfrm>
          <a:prstGeom prst="rect">
            <a:avLst/>
          </a:prstGeom>
          <a:noFill/>
          <a:ln>
            <a:noFill/>
          </a:ln>
        </p:spPr>
      </p:pic>
      <p:sp>
        <p:nvSpPr>
          <p:cNvPr id="391" name="Google Shape;391;p69"/>
          <p:cNvSpPr/>
          <p:nvPr/>
        </p:nvSpPr>
        <p:spPr>
          <a:xfrm rot="-5400000" flipH="1">
            <a:off x="1088874" y="2471066"/>
            <a:ext cx="721200" cy="400800"/>
          </a:xfrm>
          <a:prstGeom prst="rightArrow">
            <a:avLst>
              <a:gd name="adj1" fmla="val 50000"/>
              <a:gd name="adj2" fmla="val 50000"/>
            </a:avLst>
          </a:prstGeom>
          <a:solidFill>
            <a:srgbClr val="D8D8D8"/>
          </a:solidFill>
          <a:ln w="31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92" name="Google Shape;392;p69"/>
          <p:cNvSpPr txBox="1"/>
          <p:nvPr/>
        </p:nvSpPr>
        <p:spPr>
          <a:xfrm>
            <a:off x="601378" y="2548316"/>
            <a:ext cx="741000" cy="246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3F3F3F"/>
              </a:buClr>
              <a:buSzPts val="800"/>
              <a:buFont typeface="Verdana"/>
              <a:buNone/>
            </a:pPr>
            <a:r>
              <a:rPr lang="en" sz="1000" i="0" u="none" strike="noStrike" cap="none" dirty="0">
                <a:solidFill>
                  <a:srgbClr val="000000"/>
                </a:solidFill>
                <a:latin typeface="Verdana"/>
                <a:ea typeface="Verdana"/>
                <a:cs typeface="Verdana"/>
                <a:sym typeface="Verdana"/>
                <a:hlinkClick r:id="rId5"/>
              </a:rPr>
              <a:t>Apply</a:t>
            </a:r>
            <a:endParaRPr sz="1000" i="0" u="none" strike="noStrike" cap="none" dirty="0">
              <a:solidFill>
                <a:srgbClr val="3F3F3F"/>
              </a:solidFill>
              <a:latin typeface="Verdana"/>
              <a:ea typeface="Verdana"/>
              <a:cs typeface="Verdana"/>
              <a:sym typeface="Verdana"/>
            </a:endParaRPr>
          </a:p>
        </p:txBody>
      </p:sp>
      <p:sp>
        <p:nvSpPr>
          <p:cNvPr id="393" name="Google Shape;393;p69"/>
          <p:cNvSpPr txBox="1"/>
          <p:nvPr/>
        </p:nvSpPr>
        <p:spPr>
          <a:xfrm>
            <a:off x="0" y="740545"/>
            <a:ext cx="9144000" cy="5077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n" sz="1600" b="1" dirty="0">
                <a:solidFill>
                  <a:srgbClr val="0099CC"/>
                </a:solidFill>
                <a:latin typeface="Verdana"/>
                <a:ea typeface="Verdana"/>
                <a:cs typeface="Verdana"/>
                <a:sym typeface="Verdana"/>
              </a:rPr>
              <a:t>Navigating</a:t>
            </a:r>
            <a:r>
              <a:rPr lang="en" sz="1600" b="1" i="0" u="none" strike="noStrike" cap="none" dirty="0">
                <a:solidFill>
                  <a:srgbClr val="0099CC"/>
                </a:solidFill>
                <a:latin typeface="Verdana"/>
                <a:ea typeface="Verdana"/>
                <a:cs typeface="Verdana"/>
                <a:sym typeface="Verdana"/>
              </a:rPr>
              <a:t> the metaverse standardization landscape</a:t>
            </a:r>
          </a:p>
          <a:p>
            <a:pPr marL="0" marR="0" lvl="0" indent="0" algn="ctr" rtl="0">
              <a:lnSpc>
                <a:spcPct val="100000"/>
              </a:lnSpc>
              <a:spcBef>
                <a:spcPts val="0"/>
              </a:spcBef>
              <a:spcAft>
                <a:spcPts val="0"/>
              </a:spcAft>
              <a:buClr>
                <a:srgbClr val="000000"/>
              </a:buClr>
              <a:buSzPts val="1100"/>
              <a:buFont typeface="Arial"/>
              <a:buNone/>
            </a:pPr>
            <a:r>
              <a:rPr lang="en" sz="1100" b="1" dirty="0">
                <a:solidFill>
                  <a:srgbClr val="0099CC"/>
                </a:solidFill>
                <a:latin typeface="Verdana"/>
                <a:ea typeface="Verdana"/>
                <a:cs typeface="Verdana"/>
                <a:sym typeface="Verdana"/>
              </a:rPr>
              <a:t>Organizations, Standards and Publications, Open Source Projects, Glossary, Use Cases</a:t>
            </a:r>
            <a:endParaRPr lang="en" sz="1100" b="1" i="0" u="none" strike="noStrike" cap="none" dirty="0">
              <a:solidFill>
                <a:srgbClr val="0099CC"/>
              </a:solidFill>
              <a:latin typeface="Verdana"/>
              <a:ea typeface="Verdana"/>
              <a:cs typeface="Verdana"/>
              <a:sym typeface="Verdana"/>
            </a:endParaRPr>
          </a:p>
        </p:txBody>
      </p:sp>
      <p:sp>
        <p:nvSpPr>
          <p:cNvPr id="394" name="Google Shape;394;p69"/>
          <p:cNvSpPr txBox="1"/>
          <p:nvPr/>
        </p:nvSpPr>
        <p:spPr>
          <a:xfrm>
            <a:off x="6549325" y="2879849"/>
            <a:ext cx="994800" cy="58473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 sz="800" b="0" i="0" u="none" strike="noStrike" cap="none" dirty="0">
                <a:solidFill>
                  <a:schemeClr val="dk1"/>
                </a:solidFill>
                <a:latin typeface="Verdana"/>
                <a:ea typeface="Verdana"/>
                <a:cs typeface="Verdana"/>
                <a:sym typeface="Verdana"/>
              </a:rPr>
              <a:t>Currently organizations – publications coming soon</a:t>
            </a:r>
            <a:endParaRPr sz="1400" b="0" i="0" u="none" strike="noStrike" cap="none" dirty="0">
              <a:solidFill>
                <a:srgbClr val="000000"/>
              </a:solidFill>
              <a:latin typeface="Arial"/>
              <a:ea typeface="Arial"/>
              <a:cs typeface="Arial"/>
              <a:sym typeface="Arial"/>
            </a:endParaRPr>
          </a:p>
        </p:txBody>
      </p:sp>
      <p:sp>
        <p:nvSpPr>
          <p:cNvPr id="395" name="Google Shape;395;p69"/>
          <p:cNvSpPr/>
          <p:nvPr/>
        </p:nvSpPr>
        <p:spPr>
          <a:xfrm rot="-5400000">
            <a:off x="1459624" y="2471066"/>
            <a:ext cx="721200" cy="400800"/>
          </a:xfrm>
          <a:prstGeom prst="rightArrow">
            <a:avLst>
              <a:gd name="adj1" fmla="val 50000"/>
              <a:gd name="adj2" fmla="val 50000"/>
            </a:avLst>
          </a:prstGeom>
          <a:solidFill>
            <a:srgbClr val="D8D8D8"/>
          </a:solidFill>
          <a:ln w="31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96" name="Google Shape;396;p69"/>
          <p:cNvSpPr txBox="1"/>
          <p:nvPr/>
        </p:nvSpPr>
        <p:spPr>
          <a:xfrm>
            <a:off x="7753550" y="2548849"/>
            <a:ext cx="994800" cy="492600"/>
          </a:xfrm>
          <a:prstGeom prst="rect">
            <a:avLst/>
          </a:prstGeom>
          <a:solidFill>
            <a:srgbClr val="EEFFCD"/>
          </a:solidFill>
          <a:ln w="9525" cap="flat" cmpd="sng">
            <a:solidFill>
              <a:schemeClr val="dk1"/>
            </a:solidFill>
            <a:prstDash val="solid"/>
            <a:miter lim="8000"/>
            <a:headEnd type="none" w="sm" len="sm"/>
            <a:tailEnd type="none" w="sm" len="sm"/>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3F3F3F"/>
              </a:buClr>
              <a:buSzPts val="1000"/>
              <a:buFont typeface="Verdana"/>
              <a:buNone/>
            </a:pPr>
            <a:r>
              <a:rPr lang="en" sz="1000" b="1">
                <a:solidFill>
                  <a:srgbClr val="3F3F3F"/>
                </a:solidFill>
                <a:latin typeface="Verdana"/>
                <a:ea typeface="Verdana"/>
                <a:cs typeface="Verdana"/>
                <a:sym typeface="Verdana"/>
              </a:rPr>
              <a:t>General Public</a:t>
            </a:r>
            <a:endParaRPr sz="1000" b="1" dirty="0">
              <a:solidFill>
                <a:srgbClr val="3F3F3F"/>
              </a:solidFill>
              <a:latin typeface="Verdana"/>
              <a:ea typeface="Verdana"/>
              <a:cs typeface="Verdana"/>
              <a:sym typeface="Verdana"/>
            </a:endParaRPr>
          </a:p>
        </p:txBody>
      </p:sp>
      <p:sp>
        <p:nvSpPr>
          <p:cNvPr id="397" name="Google Shape;397;p69"/>
          <p:cNvSpPr txBox="1"/>
          <p:nvPr/>
        </p:nvSpPr>
        <p:spPr>
          <a:xfrm>
            <a:off x="905339" y="4096280"/>
            <a:ext cx="1480800" cy="400200"/>
          </a:xfrm>
          <a:prstGeom prst="rect">
            <a:avLst/>
          </a:prstGeom>
          <a:solidFill>
            <a:srgbClr val="E5F5FF"/>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F3F3F"/>
              </a:buClr>
              <a:buSzPts val="1000"/>
              <a:buFont typeface="Verdana"/>
              <a:buNone/>
            </a:pPr>
            <a:r>
              <a:rPr lang="en" sz="1000" b="1">
                <a:solidFill>
                  <a:srgbClr val="3F3F3F"/>
                </a:solidFill>
                <a:latin typeface="Verdana"/>
                <a:ea typeface="Verdana"/>
                <a:cs typeface="Verdana"/>
                <a:sym typeface="Verdana"/>
              </a:rPr>
              <a:t>Forum Domain Groups</a:t>
            </a:r>
            <a:endParaRPr sz="1400" b="0" i="0" u="none" strike="noStrike" cap="none" dirty="0">
              <a:solidFill>
                <a:srgbClr val="000000"/>
              </a:solidFill>
              <a:latin typeface="Arial"/>
              <a:ea typeface="Arial"/>
              <a:cs typeface="Arial"/>
              <a:sym typeface="Arial"/>
            </a:endParaRPr>
          </a:p>
        </p:txBody>
      </p:sp>
      <p:sp>
        <p:nvSpPr>
          <p:cNvPr id="398" name="Google Shape;398;p69"/>
          <p:cNvSpPr/>
          <p:nvPr/>
        </p:nvSpPr>
        <p:spPr>
          <a:xfrm rot="-5400000">
            <a:off x="1471150" y="3675912"/>
            <a:ext cx="349200" cy="400800"/>
          </a:xfrm>
          <a:prstGeom prst="rightArrow">
            <a:avLst>
              <a:gd name="adj1" fmla="val 50000"/>
              <a:gd name="adj2" fmla="val 50000"/>
            </a:avLst>
          </a:prstGeom>
          <a:solidFill>
            <a:srgbClr val="D8D8D8"/>
          </a:solidFill>
          <a:ln w="31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99" name="Google Shape;399;p69"/>
          <p:cNvSpPr txBox="1"/>
          <p:nvPr/>
        </p:nvSpPr>
        <p:spPr>
          <a:xfrm>
            <a:off x="1890300" y="3806524"/>
            <a:ext cx="1050300" cy="246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800"/>
              <a:buFont typeface="Verdana"/>
              <a:buNone/>
            </a:pPr>
            <a:r>
              <a:rPr lang="en" sz="1000">
                <a:solidFill>
                  <a:srgbClr val="3F3F3F"/>
                </a:solidFill>
                <a:latin typeface="Verdana"/>
                <a:ea typeface="Verdana"/>
                <a:cs typeface="Verdana"/>
                <a:sym typeface="Verdana"/>
              </a:rPr>
              <a:t>Use cases</a:t>
            </a:r>
            <a:endParaRPr sz="1000" i="0" u="none" strike="noStrike" cap="none" dirty="0">
              <a:solidFill>
                <a:srgbClr val="000000"/>
              </a:solidFill>
              <a:latin typeface="Arial"/>
              <a:ea typeface="Arial"/>
              <a:cs typeface="Arial"/>
              <a:sym typeface="Arial"/>
            </a:endParaRPr>
          </a:p>
        </p:txBody>
      </p:sp>
      <p:sp>
        <p:nvSpPr>
          <p:cNvPr id="2" name="TextBox 1">
            <a:extLst>
              <a:ext uri="{FF2B5EF4-FFF2-40B4-BE49-F238E27FC236}">
                <a16:creationId xmlns:a16="http://schemas.microsoft.com/office/drawing/2014/main" id="{96DE009B-98F4-183F-85DC-CE2514097B26}"/>
              </a:ext>
            </a:extLst>
          </p:cNvPr>
          <p:cNvSpPr txBox="1"/>
          <p:nvPr/>
        </p:nvSpPr>
        <p:spPr>
          <a:xfrm>
            <a:off x="943998" y="4470215"/>
            <a:ext cx="1351652" cy="261610"/>
          </a:xfrm>
          <a:prstGeom prst="rect">
            <a:avLst/>
          </a:prstGeom>
          <a:noFill/>
        </p:spPr>
        <p:txBody>
          <a:bodyPr wrap="none" rtlCol="0">
            <a:spAutoFit/>
          </a:bodyPr>
          <a:lstStyle/>
          <a:p>
            <a:pPr algn="ctr"/>
            <a:r>
              <a:rPr lang="en-US" sz="1050" dirty="0">
                <a:latin typeface="Verdana" panose="020B0604030504040204" pitchFamily="34" charset="0"/>
                <a:ea typeface="Verdana" panose="020B0604030504040204" pitchFamily="34" charset="0"/>
                <a:hlinkClick r:id="rId6" action="ppaction://hlinkfile"/>
              </a:rPr>
              <a:t>Register Process</a:t>
            </a:r>
            <a:endParaRPr lang="en-US" sz="1050" dirty="0">
              <a:latin typeface="Verdana" panose="020B0604030504040204" pitchFamily="34" charset="0"/>
              <a:ea typeface="Verdana" panose="020B0604030504040204" pitchFamily="34" charset="0"/>
            </a:endParaRPr>
          </a:p>
        </p:txBody>
      </p:sp>
      <p:sp>
        <p:nvSpPr>
          <p:cNvPr id="3" name="TextBox 2">
            <a:extLst>
              <a:ext uri="{FF2B5EF4-FFF2-40B4-BE49-F238E27FC236}">
                <a16:creationId xmlns:a16="http://schemas.microsoft.com/office/drawing/2014/main" id="{2C8F51E0-C715-DF6B-6C25-993E2354A1CB}"/>
              </a:ext>
            </a:extLst>
          </p:cNvPr>
          <p:cNvSpPr txBox="1"/>
          <p:nvPr/>
        </p:nvSpPr>
        <p:spPr>
          <a:xfrm>
            <a:off x="6549325" y="3867941"/>
            <a:ext cx="2400489" cy="430887"/>
          </a:xfrm>
          <a:prstGeom prst="rect">
            <a:avLst/>
          </a:prstGeom>
          <a:noFill/>
          <a:ln w="3175">
            <a:solidFill>
              <a:schemeClr val="bg2"/>
            </a:solidFill>
          </a:ln>
        </p:spPr>
        <p:txBody>
          <a:bodyPr wrap="square" rtlCol="0">
            <a:spAutoFit/>
          </a:bodyPr>
          <a:lstStyle/>
          <a:p>
            <a:pPr lvl="0" algn="ctr" rtl="0">
              <a:lnSpc>
                <a:spcPct val="100000"/>
              </a:lnSpc>
              <a:spcBef>
                <a:spcPts val="750"/>
              </a:spcBef>
              <a:spcAft>
                <a:spcPts val="0"/>
              </a:spcAft>
              <a:buSzPts val="1200"/>
            </a:pPr>
            <a:r>
              <a:rPr lang="en-US" sz="1000" b="1" dirty="0">
                <a:latin typeface="Verdana" panose="020B0604030504040204" pitchFamily="34" charset="0"/>
                <a:ea typeface="Verdana" panose="020B0604030504040204" pitchFamily="34" charset="0"/>
              </a:rPr>
              <a:t>Questions?</a:t>
            </a:r>
            <a:br>
              <a:rPr lang="en-US" sz="1000" b="1" dirty="0">
                <a:latin typeface="Verdana" panose="020B0604030504040204" pitchFamily="34" charset="0"/>
                <a:ea typeface="Verdana" panose="020B0604030504040204" pitchFamily="34" charset="0"/>
              </a:rPr>
            </a:br>
            <a:r>
              <a:rPr lang="en-US" sz="600" u="sng" dirty="0">
                <a:solidFill>
                  <a:schemeClr val="hlink"/>
                </a:solidFill>
                <a:latin typeface="Verdana" panose="020B0604030504040204" pitchFamily="34" charset="0"/>
                <a:ea typeface="Verdana" panose="020B0604030504040204" pitchFamily="34" charset="0"/>
                <a:hlinkClick r:id="rId7"/>
              </a:rPr>
              <a:t>standards_registry-chair@lists.metaverse-standards.org</a:t>
            </a:r>
            <a:br>
              <a:rPr lang="en-US" sz="600" u="sng" dirty="0">
                <a:solidFill>
                  <a:schemeClr val="hlink"/>
                </a:solidFill>
                <a:latin typeface="Verdana" panose="020B0604030504040204" pitchFamily="34" charset="0"/>
                <a:ea typeface="Verdana" panose="020B0604030504040204" pitchFamily="34" charset="0"/>
              </a:rPr>
            </a:br>
            <a:r>
              <a:rPr lang="en-US" sz="600" u="sng" dirty="0">
                <a:solidFill>
                  <a:schemeClr val="hlink"/>
                </a:solidFill>
                <a:latin typeface="Verdana" panose="020B0604030504040204" pitchFamily="34" charset="0"/>
                <a:ea typeface="Verdana" panose="020B0604030504040204" pitchFamily="34" charset="0"/>
                <a:hlinkClick r:id="rId8"/>
              </a:rPr>
              <a:t>Discord chan</a:t>
            </a:r>
            <a:r>
              <a:rPr lang="en-US" sz="600" u="sng" dirty="0">
                <a:solidFill>
                  <a:schemeClr val="hlink"/>
                </a:solidFill>
                <a:latin typeface="Verdana" panose="020B0604030504040204" pitchFamily="34" charset="0"/>
                <a:ea typeface="Verdana" panose="020B0604030504040204" pitchFamily="34" charset="0"/>
                <a:hlinkClick r:id="rId8">
                  <a:extLst>
                    <a:ext uri="{A12FA001-AC4F-418D-AE19-62706E023703}">
                      <ahyp:hlinkClr xmlns:ahyp="http://schemas.microsoft.com/office/drawing/2018/hyperlinkcolor" val="tx"/>
                    </a:ext>
                  </a:extLst>
                </a:hlinkClick>
              </a:rPr>
              <a:t>nel</a:t>
            </a:r>
            <a:endParaRPr lang="en-US" sz="600" u="sng" dirty="0">
              <a:solidFill>
                <a:schemeClr val="hlink"/>
              </a:solidFill>
              <a:latin typeface="Verdana" panose="020B0604030504040204" pitchFamily="34" charset="0"/>
              <a:ea typeface="Verdana" panose="020B060403050404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
          <a:solidFill>
            <a:schemeClr val="tx2"/>
          </a:solidFill>
        </a:ln>
      </a:spPr>
      <a:bodyPr rtlCol="0" anchor="ctr">
        <a:spAutoFit/>
      </a:bodyP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400" dirty="0" smtClean="0">
            <a:latin typeface="Verdana" panose="020B0604030504040204" pitchFamily="34" charset="0"/>
            <a:ea typeface="Verdana" panose="020B060403050404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F6F7EDCE2DAF74DA735D32C7F134FBA" ma:contentTypeVersion="15" ma:contentTypeDescription="Create a new document." ma:contentTypeScope="" ma:versionID="ad93a00a41223e53b324d97cb1565acb">
  <xsd:schema xmlns:xsd="http://www.w3.org/2001/XMLSchema" xmlns:xs="http://www.w3.org/2001/XMLSchema" xmlns:p="http://schemas.microsoft.com/office/2006/metadata/properties" xmlns:ns2="da8bab02-3df4-41ba-b767-3b5fc3855895" xmlns:ns3="fa30234d-1260-4421-bc35-8b188c667b6b" targetNamespace="http://schemas.microsoft.com/office/2006/metadata/properties" ma:root="true" ma:fieldsID="93f87e6b0e235dcfa1bbf3ddcfd4fb0d" ns2:_="" ns3:_="">
    <xsd:import namespace="da8bab02-3df4-41ba-b767-3b5fc3855895"/>
    <xsd:import namespace="fa30234d-1260-4421-bc35-8b188c667b6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MediaServiceLocation" minOccurs="0"/>
                <xsd:element ref="ns3:MediaServiceGenerationTime" minOccurs="0"/>
                <xsd:element ref="ns3:MediaServiceEventHashCode" minOccurs="0"/>
                <xsd:element ref="ns3:lcf76f155ced4ddcb4097134ff3c332f" minOccurs="0"/>
                <xsd:element ref="ns2:TaxCatchAll" minOccurs="0"/>
                <xsd:element ref="ns3:MediaServiceOCR"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8bab02-3df4-41ba-b767-3b5fc385589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36aed5ee-bd66-4f8b-a259-8a098fdb1f8f}" ma:internalName="TaxCatchAll" ma:showField="CatchAllData" ma:web="da8bab02-3df4-41ba-b767-3b5fc385589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a30234d-1260-4421-bc35-8b188c667b6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Location" ma:index="14" nillable="true" ma:displayName="Location" ma:indexed="true"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eac26c6b-f305-4907-84ba-6a965e10d3d7"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25AFE53-09BA-4E8F-8989-C8AF740FB155}">
  <ds:schemaRefs>
    <ds:schemaRef ds:uri="http://schemas.microsoft.com/sharepoint/v3/contenttype/forms"/>
  </ds:schemaRefs>
</ds:datastoreItem>
</file>

<file path=customXml/itemProps2.xml><?xml version="1.0" encoding="utf-8"?>
<ds:datastoreItem xmlns:ds="http://schemas.openxmlformats.org/officeDocument/2006/customXml" ds:itemID="{613C6807-B98B-40B8-ACA6-B0B36DE76F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8bab02-3df4-41ba-b767-3b5fc3855895"/>
    <ds:schemaRef ds:uri="fa30234d-1260-4421-bc35-8b188c667b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26054</TotalTime>
  <Words>2619</Words>
  <Application>Microsoft Office PowerPoint</Application>
  <PresentationFormat>On-screen Show (16:9)</PresentationFormat>
  <Paragraphs>334</Paragraphs>
  <Slides>16</Slides>
  <Notes>15</Notes>
  <HiddenSlides>3</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Arial Narrow</vt:lpstr>
      <vt:lpstr>Calibri</vt:lpstr>
      <vt:lpstr>Myriad Set Text</vt:lpstr>
      <vt:lpstr>Trebuchet MS</vt:lpstr>
      <vt:lpstr>Verdana</vt:lpstr>
      <vt:lpstr>Wingdings</vt:lpstr>
      <vt:lpstr>Office Theme</vt:lpstr>
      <vt:lpstr>A Unique Organization Supporting the Open Evolution of the Internet</vt:lpstr>
      <vt:lpstr>Metaverse will be Built on Interoperability Standards  </vt:lpstr>
      <vt:lpstr>A Unique Cooperative Venue for Metaverse Interoperability</vt:lpstr>
      <vt:lpstr>How Does the Forum Work?</vt:lpstr>
      <vt:lpstr>2600 Global Members and Counting...</vt:lpstr>
      <vt:lpstr>Forum Organization Since Incorporation </vt:lpstr>
      <vt:lpstr>Forum Domain Group Process</vt:lpstr>
      <vt:lpstr>Forum Domain Groups (December 2023)</vt:lpstr>
      <vt:lpstr>Forum Standards Register</vt:lpstr>
      <vt:lpstr>Forum Video Presentation Library</vt:lpstr>
      <vt:lpstr>glTF USD Asset Interoperability Working Group </vt:lpstr>
      <vt:lpstr>Interoperable Characters/Avatars Working Group</vt:lpstr>
      <vt:lpstr>Network Requirements and Capabilities Working Group</vt:lpstr>
      <vt:lpstr>A Constellation of Standards</vt:lpstr>
      <vt:lpstr>A Unique Venue Promoting Metaverse Interoperability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Founders Presentation</dc:title>
  <dc:creator>Tim Lewis</dc:creator>
  <cp:lastModifiedBy>Thomas Stockhammer</cp:lastModifiedBy>
  <cp:revision>286</cp:revision>
  <dcterms:created xsi:type="dcterms:W3CDTF">2022-05-18T09:03:36Z</dcterms:created>
  <dcterms:modified xsi:type="dcterms:W3CDTF">2024-06-12T10:15:05Z</dcterms:modified>
</cp:coreProperties>
</file>